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4" r:id="rId9"/>
    <p:sldId id="265" r:id="rId10"/>
    <p:sldId id="269" r:id="rId11"/>
    <p:sldId id="270" r:id="rId12"/>
    <p:sldId id="271" r:id="rId13"/>
    <p:sldId id="278" r:id="rId14"/>
    <p:sldId id="279" r:id="rId15"/>
    <p:sldId id="277" r:id="rId16"/>
    <p:sldId id="275" r:id="rId17"/>
    <p:sldId id="276" r:id="rId18"/>
  </p:sldIdLst>
  <p:sldSz cx="9144000" cy="5143500" type="screen16x9"/>
  <p:notesSz cx="6858000" cy="9144000"/>
  <p:embeddedFontLst>
    <p:embeddedFont>
      <p:font typeface="Maven Pro" panose="020B0604020202020204" charset="0"/>
      <p:regular r:id="rId20"/>
      <p:bold r:id="rId21"/>
    </p:embeddedFont>
    <p:embeddedFont>
      <p:font typeface="Nunito" panose="020B0604020202020204" charset="0"/>
      <p:regular r:id="rId22"/>
      <p:bold r:id="rId23"/>
      <p:italic r:id="rId24"/>
      <p:boldItalic r:id="rId25"/>
    </p:embeddedFont>
    <p:embeddedFont>
      <p:font typeface="Roboto"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F5F74B-5C0E-4DB4-AE74-80A32F12E025}" v="4" dt="2021-08-10T01:20:48.083"/>
  </p1510:revLst>
</p1510:revInfo>
</file>

<file path=ppt/tableStyles.xml><?xml version="1.0" encoding="utf-8"?>
<a:tblStyleLst xmlns:a="http://schemas.openxmlformats.org/drawingml/2006/main" def="{865FC3A8-3304-40F4-9B61-89F5A4A83C17}">
  <a:tblStyle styleId="{865FC3A8-3304-40F4-9B61-89F5A4A83C1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 y="5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fred Hull" userId="7becb3257e745586" providerId="LiveId" clId="{76F5F74B-5C0E-4DB4-AE74-80A32F12E025}"/>
    <pc:docChg chg="undo custSel addSld delSld modSld">
      <pc:chgData name="Alfred Hull" userId="7becb3257e745586" providerId="LiveId" clId="{76F5F74B-5C0E-4DB4-AE74-80A32F12E025}" dt="2021-08-10T01:35:18.480" v="2760" actId="20577"/>
      <pc:docMkLst>
        <pc:docMk/>
      </pc:docMkLst>
      <pc:sldChg chg="modSp mod">
        <pc:chgData name="Alfred Hull" userId="7becb3257e745586" providerId="LiveId" clId="{76F5F74B-5C0E-4DB4-AE74-80A32F12E025}" dt="2021-08-10T01:08:06.359" v="187" actId="255"/>
        <pc:sldMkLst>
          <pc:docMk/>
          <pc:sldMk cId="0" sldId="259"/>
        </pc:sldMkLst>
        <pc:spChg chg="mod">
          <ac:chgData name="Alfred Hull" userId="7becb3257e745586" providerId="LiveId" clId="{76F5F74B-5C0E-4DB4-AE74-80A32F12E025}" dt="2021-08-10T01:06:47.497" v="19" actId="20577"/>
          <ac:spMkLst>
            <pc:docMk/>
            <pc:sldMk cId="0" sldId="259"/>
            <ac:spMk id="307" creationId="{00000000-0000-0000-0000-000000000000}"/>
          </ac:spMkLst>
        </pc:spChg>
        <pc:spChg chg="mod">
          <ac:chgData name="Alfred Hull" userId="7becb3257e745586" providerId="LiveId" clId="{76F5F74B-5C0E-4DB4-AE74-80A32F12E025}" dt="2021-08-10T01:08:03.663" v="186" actId="255"/>
          <ac:spMkLst>
            <pc:docMk/>
            <pc:sldMk cId="0" sldId="259"/>
            <ac:spMk id="308" creationId="{00000000-0000-0000-0000-000000000000}"/>
          </ac:spMkLst>
        </pc:spChg>
        <pc:spChg chg="mod">
          <ac:chgData name="Alfred Hull" userId="7becb3257e745586" providerId="LiveId" clId="{76F5F74B-5C0E-4DB4-AE74-80A32F12E025}" dt="2021-08-10T01:08:06.359" v="187" actId="255"/>
          <ac:spMkLst>
            <pc:docMk/>
            <pc:sldMk cId="0" sldId="259"/>
            <ac:spMk id="309" creationId="{00000000-0000-0000-0000-000000000000}"/>
          </ac:spMkLst>
        </pc:spChg>
        <pc:spChg chg="mod">
          <ac:chgData name="Alfred Hull" userId="7becb3257e745586" providerId="LiveId" clId="{76F5F74B-5C0E-4DB4-AE74-80A32F12E025}" dt="2021-08-10T01:08:00.238" v="185" actId="255"/>
          <ac:spMkLst>
            <pc:docMk/>
            <pc:sldMk cId="0" sldId="259"/>
            <ac:spMk id="310" creationId="{00000000-0000-0000-0000-000000000000}"/>
          </ac:spMkLst>
        </pc:spChg>
      </pc:sldChg>
      <pc:sldChg chg="modSp mod">
        <pc:chgData name="Alfred Hull" userId="7becb3257e745586" providerId="LiveId" clId="{76F5F74B-5C0E-4DB4-AE74-80A32F12E025}" dt="2021-08-10T01:11:05.085" v="565" actId="20577"/>
        <pc:sldMkLst>
          <pc:docMk/>
          <pc:sldMk cId="0" sldId="260"/>
        </pc:sldMkLst>
        <pc:spChg chg="mod">
          <ac:chgData name="Alfred Hull" userId="7becb3257e745586" providerId="LiveId" clId="{76F5F74B-5C0E-4DB4-AE74-80A32F12E025}" dt="2021-08-10T01:09:32.958" v="308" actId="313"/>
          <ac:spMkLst>
            <pc:docMk/>
            <pc:sldMk cId="0" sldId="260"/>
            <ac:spMk id="319" creationId="{00000000-0000-0000-0000-000000000000}"/>
          </ac:spMkLst>
        </pc:spChg>
        <pc:spChg chg="mod">
          <ac:chgData name="Alfred Hull" userId="7becb3257e745586" providerId="LiveId" clId="{76F5F74B-5C0E-4DB4-AE74-80A32F12E025}" dt="2021-08-10T01:09:05.369" v="259" actId="20577"/>
          <ac:spMkLst>
            <pc:docMk/>
            <pc:sldMk cId="0" sldId="260"/>
            <ac:spMk id="325" creationId="{00000000-0000-0000-0000-000000000000}"/>
          </ac:spMkLst>
        </pc:spChg>
        <pc:spChg chg="mod">
          <ac:chgData name="Alfred Hull" userId="7becb3257e745586" providerId="LiveId" clId="{76F5F74B-5C0E-4DB4-AE74-80A32F12E025}" dt="2021-08-10T01:10:21.083" v="468" actId="20577"/>
          <ac:spMkLst>
            <pc:docMk/>
            <pc:sldMk cId="0" sldId="260"/>
            <ac:spMk id="326" creationId="{00000000-0000-0000-0000-000000000000}"/>
          </ac:spMkLst>
        </pc:spChg>
        <pc:spChg chg="mod">
          <ac:chgData name="Alfred Hull" userId="7becb3257e745586" providerId="LiveId" clId="{76F5F74B-5C0E-4DB4-AE74-80A32F12E025}" dt="2021-08-10T01:11:05.085" v="565" actId="20577"/>
          <ac:spMkLst>
            <pc:docMk/>
            <pc:sldMk cId="0" sldId="260"/>
            <ac:spMk id="327" creationId="{00000000-0000-0000-0000-000000000000}"/>
          </ac:spMkLst>
        </pc:spChg>
      </pc:sldChg>
      <pc:sldChg chg="addSp delSp modSp mod">
        <pc:chgData name="Alfred Hull" userId="7becb3257e745586" providerId="LiveId" clId="{76F5F74B-5C0E-4DB4-AE74-80A32F12E025}" dt="2021-08-10T01:12:52.782" v="582" actId="20577"/>
        <pc:sldMkLst>
          <pc:docMk/>
          <pc:sldMk cId="0" sldId="262"/>
        </pc:sldMkLst>
        <pc:spChg chg="add mod">
          <ac:chgData name="Alfred Hull" userId="7becb3257e745586" providerId="LiveId" clId="{76F5F74B-5C0E-4DB4-AE74-80A32F12E025}" dt="2021-08-10T01:12:52.782" v="582" actId="20577"/>
          <ac:spMkLst>
            <pc:docMk/>
            <pc:sldMk cId="0" sldId="262"/>
            <ac:spMk id="23" creationId="{494630C6-9F45-4EBE-A711-0F3AE3880D52}"/>
          </ac:spMkLst>
        </pc:spChg>
        <pc:spChg chg="del">
          <ac:chgData name="Alfred Hull" userId="7becb3257e745586" providerId="LiveId" clId="{76F5F74B-5C0E-4DB4-AE74-80A32F12E025}" dt="2021-08-10T01:11:35.121" v="571" actId="478"/>
          <ac:spMkLst>
            <pc:docMk/>
            <pc:sldMk cId="0" sldId="262"/>
            <ac:spMk id="348" creationId="{00000000-0000-0000-0000-000000000000}"/>
          </ac:spMkLst>
        </pc:spChg>
        <pc:spChg chg="del">
          <ac:chgData name="Alfred Hull" userId="7becb3257e745586" providerId="LiveId" clId="{76F5F74B-5C0E-4DB4-AE74-80A32F12E025}" dt="2021-08-10T01:11:35.121" v="571" actId="478"/>
          <ac:spMkLst>
            <pc:docMk/>
            <pc:sldMk cId="0" sldId="262"/>
            <ac:spMk id="349" creationId="{00000000-0000-0000-0000-000000000000}"/>
          </ac:spMkLst>
        </pc:spChg>
        <pc:spChg chg="del mod">
          <ac:chgData name="Alfred Hull" userId="7becb3257e745586" providerId="LiveId" clId="{76F5F74B-5C0E-4DB4-AE74-80A32F12E025}" dt="2021-08-10T01:11:35.121" v="571" actId="478"/>
          <ac:spMkLst>
            <pc:docMk/>
            <pc:sldMk cId="0" sldId="262"/>
            <ac:spMk id="350" creationId="{00000000-0000-0000-0000-000000000000}"/>
          </ac:spMkLst>
        </pc:spChg>
        <pc:grpChg chg="del">
          <ac:chgData name="Alfred Hull" userId="7becb3257e745586" providerId="LiveId" clId="{76F5F74B-5C0E-4DB4-AE74-80A32F12E025}" dt="2021-08-10T01:11:38.395" v="572" actId="478"/>
          <ac:grpSpMkLst>
            <pc:docMk/>
            <pc:sldMk cId="0" sldId="262"/>
            <ac:grpSpMk id="352" creationId="{00000000-0000-0000-0000-000000000000}"/>
          </ac:grpSpMkLst>
        </pc:grpChg>
        <pc:grpChg chg="del">
          <ac:chgData name="Alfred Hull" userId="7becb3257e745586" providerId="LiveId" clId="{76F5F74B-5C0E-4DB4-AE74-80A32F12E025}" dt="2021-08-10T01:11:21.133" v="567" actId="478"/>
          <ac:grpSpMkLst>
            <pc:docMk/>
            <pc:sldMk cId="0" sldId="262"/>
            <ac:grpSpMk id="356" creationId="{00000000-0000-0000-0000-000000000000}"/>
          </ac:grpSpMkLst>
        </pc:grpChg>
        <pc:grpChg chg="del">
          <ac:chgData name="Alfred Hull" userId="7becb3257e745586" providerId="LiveId" clId="{76F5F74B-5C0E-4DB4-AE74-80A32F12E025}" dt="2021-08-10T01:11:38.395" v="572" actId="478"/>
          <ac:grpSpMkLst>
            <pc:docMk/>
            <pc:sldMk cId="0" sldId="262"/>
            <ac:grpSpMk id="360" creationId="{00000000-0000-0000-0000-000000000000}"/>
          </ac:grpSpMkLst>
        </pc:grpChg>
        <pc:picChg chg="del">
          <ac:chgData name="Alfred Hull" userId="7becb3257e745586" providerId="LiveId" clId="{76F5F74B-5C0E-4DB4-AE74-80A32F12E025}" dt="2021-08-10T01:11:22.771" v="568" actId="478"/>
          <ac:picMkLst>
            <pc:docMk/>
            <pc:sldMk cId="0" sldId="262"/>
            <ac:picMk id="2" creationId="{4BDE0765-FB02-420B-A4C9-462E18711D1A}"/>
          </ac:picMkLst>
        </pc:picChg>
        <pc:picChg chg="add mod">
          <ac:chgData name="Alfred Hull" userId="7becb3257e745586" providerId="LiveId" clId="{76F5F74B-5C0E-4DB4-AE74-80A32F12E025}" dt="2021-08-10T01:11:57.844" v="575" actId="1076"/>
          <ac:picMkLst>
            <pc:docMk/>
            <pc:sldMk cId="0" sldId="262"/>
            <ac:picMk id="3" creationId="{66D363A5-FB76-4086-9387-EACD961A3E5B}"/>
          </ac:picMkLst>
        </pc:picChg>
        <pc:picChg chg="del">
          <ac:chgData name="Alfred Hull" userId="7becb3257e745586" providerId="LiveId" clId="{76F5F74B-5C0E-4DB4-AE74-80A32F12E025}" dt="2021-08-10T01:11:26.190" v="569" actId="478"/>
          <ac:picMkLst>
            <pc:docMk/>
            <pc:sldMk cId="0" sldId="262"/>
            <ac:picMk id="346" creationId="{00000000-0000-0000-0000-000000000000}"/>
          </ac:picMkLst>
        </pc:picChg>
        <pc:picChg chg="del">
          <ac:chgData name="Alfred Hull" userId="7becb3257e745586" providerId="LiveId" clId="{76F5F74B-5C0E-4DB4-AE74-80A32F12E025}" dt="2021-08-10T01:11:18.824" v="566" actId="478"/>
          <ac:picMkLst>
            <pc:docMk/>
            <pc:sldMk cId="0" sldId="262"/>
            <ac:picMk id="347" creationId="{00000000-0000-0000-0000-000000000000}"/>
          </ac:picMkLst>
        </pc:picChg>
      </pc:sldChg>
      <pc:sldChg chg="modSp mod">
        <pc:chgData name="Alfred Hull" userId="7becb3257e745586" providerId="LiveId" clId="{76F5F74B-5C0E-4DB4-AE74-80A32F12E025}" dt="2021-08-10T01:14:44.715" v="810" actId="20577"/>
        <pc:sldMkLst>
          <pc:docMk/>
          <pc:sldMk cId="0" sldId="265"/>
        </pc:sldMkLst>
        <pc:spChg chg="mod">
          <ac:chgData name="Alfred Hull" userId="7becb3257e745586" providerId="LiveId" clId="{76F5F74B-5C0E-4DB4-AE74-80A32F12E025}" dt="2021-08-10T01:14:44.715" v="810" actId="20577"/>
          <ac:spMkLst>
            <pc:docMk/>
            <pc:sldMk cId="0" sldId="265"/>
            <ac:spMk id="410" creationId="{00000000-0000-0000-0000-000000000000}"/>
          </ac:spMkLst>
        </pc:spChg>
        <pc:spChg chg="mod">
          <ac:chgData name="Alfred Hull" userId="7becb3257e745586" providerId="LiveId" clId="{76F5F74B-5C0E-4DB4-AE74-80A32F12E025}" dt="2021-08-10T01:14:37.324" v="794" actId="20577"/>
          <ac:spMkLst>
            <pc:docMk/>
            <pc:sldMk cId="0" sldId="265"/>
            <ac:spMk id="420" creationId="{00000000-0000-0000-0000-000000000000}"/>
          </ac:spMkLst>
        </pc:spChg>
        <pc:spChg chg="mod">
          <ac:chgData name="Alfred Hull" userId="7becb3257e745586" providerId="LiveId" clId="{76F5F74B-5C0E-4DB4-AE74-80A32F12E025}" dt="2021-08-10T01:13:50.073" v="647" actId="20577"/>
          <ac:spMkLst>
            <pc:docMk/>
            <pc:sldMk cId="0" sldId="265"/>
            <ac:spMk id="423" creationId="{00000000-0000-0000-0000-000000000000}"/>
          </ac:spMkLst>
        </pc:spChg>
        <pc:spChg chg="mod">
          <ac:chgData name="Alfred Hull" userId="7becb3257e745586" providerId="LiveId" clId="{76F5F74B-5C0E-4DB4-AE74-80A32F12E025}" dt="2021-08-10T01:14:00.713" v="660" actId="20577"/>
          <ac:spMkLst>
            <pc:docMk/>
            <pc:sldMk cId="0" sldId="265"/>
            <ac:spMk id="426" creationId="{00000000-0000-0000-0000-000000000000}"/>
          </ac:spMkLst>
        </pc:spChg>
        <pc:spChg chg="mod">
          <ac:chgData name="Alfred Hull" userId="7becb3257e745586" providerId="LiveId" clId="{76F5F74B-5C0E-4DB4-AE74-80A32F12E025}" dt="2021-08-10T01:13:23.260" v="602" actId="20577"/>
          <ac:spMkLst>
            <pc:docMk/>
            <pc:sldMk cId="0" sldId="265"/>
            <ac:spMk id="429" creationId="{00000000-0000-0000-0000-000000000000}"/>
          </ac:spMkLst>
        </pc:spChg>
      </pc:sldChg>
      <pc:sldChg chg="modSp mod">
        <pc:chgData name="Alfred Hull" userId="7becb3257e745586" providerId="LiveId" clId="{76F5F74B-5C0E-4DB4-AE74-80A32F12E025}" dt="2021-08-10T01:16:31.642" v="1054" actId="20577"/>
        <pc:sldMkLst>
          <pc:docMk/>
          <pc:sldMk cId="0" sldId="270"/>
        </pc:sldMkLst>
        <pc:spChg chg="mod">
          <ac:chgData name="Alfred Hull" userId="7becb3257e745586" providerId="LiveId" clId="{76F5F74B-5C0E-4DB4-AE74-80A32F12E025}" dt="2021-08-10T01:16:31.642" v="1054" actId="20577"/>
          <ac:spMkLst>
            <pc:docMk/>
            <pc:sldMk cId="0" sldId="270"/>
            <ac:spMk id="507" creationId="{00000000-0000-0000-0000-000000000000}"/>
          </ac:spMkLst>
        </pc:spChg>
        <pc:spChg chg="mod">
          <ac:chgData name="Alfred Hull" userId="7becb3257e745586" providerId="LiveId" clId="{76F5F74B-5C0E-4DB4-AE74-80A32F12E025}" dt="2021-08-10T01:14:56.435" v="816" actId="20577"/>
          <ac:spMkLst>
            <pc:docMk/>
            <pc:sldMk cId="0" sldId="270"/>
            <ac:spMk id="510" creationId="{00000000-0000-0000-0000-000000000000}"/>
          </ac:spMkLst>
        </pc:spChg>
        <pc:spChg chg="mod">
          <ac:chgData name="Alfred Hull" userId="7becb3257e745586" providerId="LiveId" clId="{76F5F74B-5C0E-4DB4-AE74-80A32F12E025}" dt="2021-08-10T01:15:05.457" v="832" actId="20577"/>
          <ac:spMkLst>
            <pc:docMk/>
            <pc:sldMk cId="0" sldId="270"/>
            <ac:spMk id="513" creationId="{00000000-0000-0000-0000-000000000000}"/>
          </ac:spMkLst>
        </pc:spChg>
      </pc:sldChg>
      <pc:sldChg chg="addSp delSp modSp add del mod">
        <pc:chgData name="Alfred Hull" userId="7becb3257e745586" providerId="LiveId" clId="{76F5F74B-5C0E-4DB4-AE74-80A32F12E025}" dt="2021-08-10T01:23:36.284" v="1147" actId="1076"/>
        <pc:sldMkLst>
          <pc:docMk/>
          <pc:sldMk cId="0" sldId="271"/>
        </pc:sldMkLst>
        <pc:spChg chg="mod">
          <ac:chgData name="Alfred Hull" userId="7becb3257e745586" providerId="LiveId" clId="{76F5F74B-5C0E-4DB4-AE74-80A32F12E025}" dt="2021-08-10T01:22:55.960" v="1141" actId="122"/>
          <ac:spMkLst>
            <pc:docMk/>
            <pc:sldMk cId="0" sldId="271"/>
            <ac:spMk id="520" creationId="{00000000-0000-0000-0000-000000000000}"/>
          </ac:spMkLst>
        </pc:spChg>
        <pc:spChg chg="del">
          <ac:chgData name="Alfred Hull" userId="7becb3257e745586" providerId="LiveId" clId="{76F5F74B-5C0E-4DB4-AE74-80A32F12E025}" dt="2021-08-10T01:18:25.075" v="1058" actId="478"/>
          <ac:spMkLst>
            <pc:docMk/>
            <pc:sldMk cId="0" sldId="271"/>
            <ac:spMk id="521" creationId="{00000000-0000-0000-0000-000000000000}"/>
          </ac:spMkLst>
        </pc:spChg>
        <pc:spChg chg="del">
          <ac:chgData name="Alfred Hull" userId="7becb3257e745586" providerId="LiveId" clId="{76F5F74B-5C0E-4DB4-AE74-80A32F12E025}" dt="2021-08-10T01:18:21.647" v="1057" actId="478"/>
          <ac:spMkLst>
            <pc:docMk/>
            <pc:sldMk cId="0" sldId="271"/>
            <ac:spMk id="523" creationId="{00000000-0000-0000-0000-000000000000}"/>
          </ac:spMkLst>
        </pc:spChg>
        <pc:spChg chg="del">
          <ac:chgData name="Alfred Hull" userId="7becb3257e745586" providerId="LiveId" clId="{76F5F74B-5C0E-4DB4-AE74-80A32F12E025}" dt="2021-08-10T01:18:28.943" v="1060" actId="478"/>
          <ac:spMkLst>
            <pc:docMk/>
            <pc:sldMk cId="0" sldId="271"/>
            <ac:spMk id="525" creationId="{00000000-0000-0000-0000-000000000000}"/>
          </ac:spMkLst>
        </pc:spChg>
        <pc:picChg chg="del">
          <ac:chgData name="Alfred Hull" userId="7becb3257e745586" providerId="LiveId" clId="{76F5F74B-5C0E-4DB4-AE74-80A32F12E025}" dt="2021-08-10T01:18:27.011" v="1059" actId="478"/>
          <ac:picMkLst>
            <pc:docMk/>
            <pc:sldMk cId="0" sldId="271"/>
            <ac:picMk id="2" creationId="{4B7ADF33-C4BE-46AC-AF51-13F9108B703F}"/>
          </ac:picMkLst>
        </pc:picChg>
        <pc:picChg chg="add del mod">
          <ac:chgData name="Alfred Hull" userId="7becb3257e745586" providerId="LiveId" clId="{76F5F74B-5C0E-4DB4-AE74-80A32F12E025}" dt="2021-08-10T01:19:45.947" v="1122" actId="478"/>
          <ac:picMkLst>
            <pc:docMk/>
            <pc:sldMk cId="0" sldId="271"/>
            <ac:picMk id="3" creationId="{9B220DC0-4053-43D2-8B25-031A3088F248}"/>
          </ac:picMkLst>
        </pc:picChg>
        <pc:picChg chg="add del">
          <ac:chgData name="Alfred Hull" userId="7becb3257e745586" providerId="LiveId" clId="{76F5F74B-5C0E-4DB4-AE74-80A32F12E025}" dt="2021-08-10T01:20:48.083" v="1124"/>
          <ac:picMkLst>
            <pc:docMk/>
            <pc:sldMk cId="0" sldId="271"/>
            <ac:picMk id="4" creationId="{6C4FB62F-FF9E-42B2-9265-34146A1919CF}"/>
          </ac:picMkLst>
        </pc:picChg>
        <pc:picChg chg="add mod">
          <ac:chgData name="Alfred Hull" userId="7becb3257e745586" providerId="LiveId" clId="{76F5F74B-5C0E-4DB4-AE74-80A32F12E025}" dt="2021-08-10T01:23:03.658" v="1142" actId="1076"/>
          <ac:picMkLst>
            <pc:docMk/>
            <pc:sldMk cId="0" sldId="271"/>
            <ac:picMk id="6" creationId="{754BB2CE-3A53-4BC2-96F9-F4A30E4EFB93}"/>
          </ac:picMkLst>
        </pc:picChg>
        <pc:picChg chg="add mod">
          <ac:chgData name="Alfred Hull" userId="7becb3257e745586" providerId="LiveId" clId="{76F5F74B-5C0E-4DB4-AE74-80A32F12E025}" dt="2021-08-10T01:23:36.284" v="1147" actId="1076"/>
          <ac:picMkLst>
            <pc:docMk/>
            <pc:sldMk cId="0" sldId="271"/>
            <ac:picMk id="8" creationId="{6684BD66-8C6E-490A-BBA8-FB56AE2F58A1}"/>
          </ac:picMkLst>
        </pc:picChg>
      </pc:sldChg>
      <pc:sldChg chg="modSp mod">
        <pc:chgData name="Alfred Hull" userId="7becb3257e745586" providerId="LiveId" clId="{76F5F74B-5C0E-4DB4-AE74-80A32F12E025}" dt="2021-08-10T01:31:00.546" v="2245" actId="6549"/>
        <pc:sldMkLst>
          <pc:docMk/>
          <pc:sldMk cId="0" sldId="275"/>
        </pc:sldMkLst>
        <pc:spChg chg="mod">
          <ac:chgData name="Alfred Hull" userId="7becb3257e745586" providerId="LiveId" clId="{76F5F74B-5C0E-4DB4-AE74-80A32F12E025}" dt="2021-08-10T01:31:00.546" v="2245" actId="6549"/>
          <ac:spMkLst>
            <pc:docMk/>
            <pc:sldMk cId="0" sldId="275"/>
            <ac:spMk id="567" creationId="{00000000-0000-0000-0000-000000000000}"/>
          </ac:spMkLst>
        </pc:spChg>
        <pc:spChg chg="mod">
          <ac:chgData name="Alfred Hull" userId="7becb3257e745586" providerId="LiveId" clId="{76F5F74B-5C0E-4DB4-AE74-80A32F12E025}" dt="2021-08-10T01:28:08.704" v="1887" actId="20577"/>
          <ac:spMkLst>
            <pc:docMk/>
            <pc:sldMk cId="0" sldId="275"/>
            <ac:spMk id="571" creationId="{00000000-0000-0000-0000-000000000000}"/>
          </ac:spMkLst>
        </pc:spChg>
        <pc:spChg chg="mod">
          <ac:chgData name="Alfred Hull" userId="7becb3257e745586" providerId="LiveId" clId="{76F5F74B-5C0E-4DB4-AE74-80A32F12E025}" dt="2021-08-10T01:27:59.548" v="1876" actId="20577"/>
          <ac:spMkLst>
            <pc:docMk/>
            <pc:sldMk cId="0" sldId="275"/>
            <ac:spMk id="578" creationId="{00000000-0000-0000-0000-000000000000}"/>
          </ac:spMkLst>
        </pc:spChg>
        <pc:spChg chg="mod">
          <ac:chgData name="Alfred Hull" userId="7becb3257e745586" providerId="LiveId" clId="{76F5F74B-5C0E-4DB4-AE74-80A32F12E025}" dt="2021-08-10T01:28:40.742" v="1974" actId="20577"/>
          <ac:spMkLst>
            <pc:docMk/>
            <pc:sldMk cId="0" sldId="275"/>
            <ac:spMk id="583" creationId="{00000000-0000-0000-0000-000000000000}"/>
          </ac:spMkLst>
        </pc:spChg>
      </pc:sldChg>
      <pc:sldChg chg="modSp mod">
        <pc:chgData name="Alfred Hull" userId="7becb3257e745586" providerId="LiveId" clId="{76F5F74B-5C0E-4DB4-AE74-80A32F12E025}" dt="2021-08-10T01:35:18.480" v="2760" actId="20577"/>
        <pc:sldMkLst>
          <pc:docMk/>
          <pc:sldMk cId="0" sldId="276"/>
        </pc:sldMkLst>
        <pc:graphicFrameChg chg="modGraphic">
          <ac:chgData name="Alfred Hull" userId="7becb3257e745586" providerId="LiveId" clId="{76F5F74B-5C0E-4DB4-AE74-80A32F12E025}" dt="2021-08-10T01:35:18.480" v="2760" actId="20577"/>
          <ac:graphicFrameMkLst>
            <pc:docMk/>
            <pc:sldMk cId="0" sldId="276"/>
            <ac:graphicFrameMk id="599" creationId="{00000000-0000-0000-0000-000000000000}"/>
          </ac:graphicFrameMkLst>
        </pc:graphicFrameChg>
      </pc:sldChg>
      <pc:sldChg chg="modSp mod">
        <pc:chgData name="Alfred Hull" userId="7becb3257e745586" providerId="LiveId" clId="{76F5F74B-5C0E-4DB4-AE74-80A32F12E025}" dt="2021-08-10T01:27:39.968" v="1867" actId="20577"/>
        <pc:sldMkLst>
          <pc:docMk/>
          <pc:sldMk cId="3809917668" sldId="279"/>
        </pc:sldMkLst>
        <pc:spChg chg="mod">
          <ac:chgData name="Alfred Hull" userId="7becb3257e745586" providerId="LiveId" clId="{76F5F74B-5C0E-4DB4-AE74-80A32F12E025}" dt="2021-08-10T01:26:40.237" v="1746" actId="20577"/>
          <ac:spMkLst>
            <pc:docMk/>
            <pc:sldMk cId="3809917668" sldId="279"/>
            <ac:spMk id="521" creationId="{00000000-0000-0000-0000-000000000000}"/>
          </ac:spMkLst>
        </pc:spChg>
        <pc:spChg chg="mod">
          <ac:chgData name="Alfred Hull" userId="7becb3257e745586" providerId="LiveId" clId="{76F5F74B-5C0E-4DB4-AE74-80A32F12E025}" dt="2021-08-10T01:27:39.968" v="1867" actId="20577"/>
          <ac:spMkLst>
            <pc:docMk/>
            <pc:sldMk cId="3809917668" sldId="279"/>
            <ac:spMk id="52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4cc793c6e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4cc793c6e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4cc793c6e9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4cc793c6e9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4cc793c6e9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4cc793c6e9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4cc793c6e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4cc793c6e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398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4cc793c6e9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4cc793c6e9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830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4cc793c6e9_0_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4cc793c6e9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881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4cc793c6e9_0_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4cc793c6e9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4cc793c6e9_0_1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4cc793c6e9_0_1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4ee3e6ba1f_0_20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4ee3e6ba1f_0_2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ee3e6ba1f_0_1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ee3e6ba1f_0_1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4ee3e6ba1f_0_2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4ee3e6ba1f_0_2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4cc793c6e9_0_1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4cc793c6e9_0_1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4ee3e6ba1f_0_2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4ee3e6ba1f_0_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4ee3e6ba1f_0_29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4ee3e6ba1f_0_29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4ee3e6ba1f_0_2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4ee3e6ba1f_0_2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4cc793c6e9_0_1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4cc793c6e9_0_1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None/>
              <a:defRPr sz="80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lvl1pPr marL="457200" lvl="0" indent="-311150" algn="ctr" rtl="0">
              <a:spcBef>
                <a:spcPts val="0"/>
              </a:spcBef>
              <a:spcAft>
                <a:spcPts val="0"/>
              </a:spcAft>
              <a:buClr>
                <a:schemeClr val="lt1"/>
              </a:buClr>
              <a:buSzPts val="1300"/>
              <a:buChar char="●"/>
              <a:defRPr>
                <a:solidFill>
                  <a:schemeClr val="lt1"/>
                </a:solidFill>
              </a:defRPr>
            </a:lvl1pPr>
            <a:lvl2pPr marL="914400" lvl="1" indent="-298450" algn="ctr" rtl="0">
              <a:spcBef>
                <a:spcPts val="1600"/>
              </a:spcBef>
              <a:spcAft>
                <a:spcPts val="0"/>
              </a:spcAft>
              <a:buClr>
                <a:schemeClr val="lt1"/>
              </a:buClr>
              <a:buSzPts val="1100"/>
              <a:buChar char="○"/>
              <a:defRPr>
                <a:solidFill>
                  <a:schemeClr val="lt1"/>
                </a:solidFill>
              </a:defRPr>
            </a:lvl2pPr>
            <a:lvl3pPr marL="1371600" lvl="2" indent="-298450" algn="ctr" rtl="0">
              <a:spcBef>
                <a:spcPts val="1600"/>
              </a:spcBef>
              <a:spcAft>
                <a:spcPts val="0"/>
              </a:spcAft>
              <a:buClr>
                <a:schemeClr val="lt1"/>
              </a:buClr>
              <a:buSzPts val="1100"/>
              <a:buChar char="■"/>
              <a:defRPr>
                <a:solidFill>
                  <a:schemeClr val="lt1"/>
                </a:solidFill>
              </a:defRPr>
            </a:lvl3pPr>
            <a:lvl4pPr marL="1828800" lvl="3" indent="-298450" algn="ctr" rtl="0">
              <a:spcBef>
                <a:spcPts val="1600"/>
              </a:spcBef>
              <a:spcAft>
                <a:spcPts val="0"/>
              </a:spcAft>
              <a:buClr>
                <a:schemeClr val="lt1"/>
              </a:buClr>
              <a:buSzPts val="1100"/>
              <a:buChar char="●"/>
              <a:defRPr>
                <a:solidFill>
                  <a:schemeClr val="lt1"/>
                </a:solidFill>
              </a:defRPr>
            </a:lvl4pPr>
            <a:lvl5pPr marL="2286000" lvl="4" indent="-298450" algn="ctr" rtl="0">
              <a:spcBef>
                <a:spcPts val="1600"/>
              </a:spcBef>
              <a:spcAft>
                <a:spcPts val="0"/>
              </a:spcAft>
              <a:buClr>
                <a:schemeClr val="lt1"/>
              </a:buClr>
              <a:buSzPts val="1100"/>
              <a:buChar char="○"/>
              <a:defRPr>
                <a:solidFill>
                  <a:schemeClr val="lt1"/>
                </a:solidFill>
              </a:defRPr>
            </a:lvl5pPr>
            <a:lvl6pPr marL="2743200" lvl="5" indent="-298450" algn="ctr" rtl="0">
              <a:spcBef>
                <a:spcPts val="1600"/>
              </a:spcBef>
              <a:spcAft>
                <a:spcPts val="0"/>
              </a:spcAft>
              <a:buClr>
                <a:schemeClr val="lt1"/>
              </a:buClr>
              <a:buSzPts val="1100"/>
              <a:buChar char="■"/>
              <a:defRPr>
                <a:solidFill>
                  <a:schemeClr val="lt1"/>
                </a:solidFill>
              </a:defRPr>
            </a:lvl6pPr>
            <a:lvl7pPr marL="3200400" lvl="6" indent="-298450" algn="ctr" rtl="0">
              <a:spcBef>
                <a:spcPts val="1600"/>
              </a:spcBef>
              <a:spcAft>
                <a:spcPts val="0"/>
              </a:spcAft>
              <a:buClr>
                <a:schemeClr val="lt1"/>
              </a:buClr>
              <a:buSzPts val="1100"/>
              <a:buChar char="●"/>
              <a:defRPr>
                <a:solidFill>
                  <a:schemeClr val="lt1"/>
                </a:solidFill>
              </a:defRPr>
            </a:lvl7pPr>
            <a:lvl8pPr marL="3657600" lvl="7" indent="-298450" algn="ctr" rtl="0">
              <a:spcBef>
                <a:spcPts val="1600"/>
              </a:spcBef>
              <a:spcAft>
                <a:spcPts val="0"/>
              </a:spcAft>
              <a:buClr>
                <a:schemeClr val="lt1"/>
              </a:buClr>
              <a:buSzPts val="1100"/>
              <a:buChar char="○"/>
              <a:defRPr>
                <a:solidFill>
                  <a:schemeClr val="lt1"/>
                </a:solidFill>
              </a:defRPr>
            </a:lvl8pPr>
            <a:lvl9pPr marL="4114800" lvl="8" indent="-298450" algn="ctr" rtl="0">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Autofit/>
          </a:bodyPr>
          <a:lstStyle>
            <a:lvl1pPr marL="457200" lvl="0" indent="-228600" rtl="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rtl="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rtl="0">
              <a:buNone/>
              <a:defRPr sz="900">
                <a:solidFill>
                  <a:schemeClr val="dk2"/>
                </a:solidFill>
                <a:latin typeface="Nunito"/>
                <a:ea typeface="Nunito"/>
                <a:cs typeface="Nunito"/>
                <a:sym typeface="Nunito"/>
              </a:defRPr>
            </a:lvl1pPr>
            <a:lvl2pPr lvl="1" algn="r" rtl="0">
              <a:buNone/>
              <a:defRPr sz="900">
                <a:solidFill>
                  <a:schemeClr val="dk2"/>
                </a:solidFill>
                <a:latin typeface="Nunito"/>
                <a:ea typeface="Nunito"/>
                <a:cs typeface="Nunito"/>
                <a:sym typeface="Nunito"/>
              </a:defRPr>
            </a:lvl2pPr>
            <a:lvl3pPr lvl="2" algn="r" rtl="0">
              <a:buNone/>
              <a:defRPr sz="900">
                <a:solidFill>
                  <a:schemeClr val="dk2"/>
                </a:solidFill>
                <a:latin typeface="Nunito"/>
                <a:ea typeface="Nunito"/>
                <a:cs typeface="Nunito"/>
                <a:sym typeface="Nunito"/>
              </a:defRPr>
            </a:lvl3pPr>
            <a:lvl4pPr lvl="3" algn="r" rtl="0">
              <a:buNone/>
              <a:defRPr sz="900">
                <a:solidFill>
                  <a:schemeClr val="dk2"/>
                </a:solidFill>
                <a:latin typeface="Nunito"/>
                <a:ea typeface="Nunito"/>
                <a:cs typeface="Nunito"/>
                <a:sym typeface="Nunito"/>
              </a:defRPr>
            </a:lvl4pPr>
            <a:lvl5pPr lvl="4" algn="r" rtl="0">
              <a:buNone/>
              <a:defRPr sz="900">
                <a:solidFill>
                  <a:schemeClr val="dk2"/>
                </a:solidFill>
                <a:latin typeface="Nunito"/>
                <a:ea typeface="Nunito"/>
                <a:cs typeface="Nunito"/>
                <a:sym typeface="Nunito"/>
              </a:defRPr>
            </a:lvl5pPr>
            <a:lvl6pPr lvl="5" algn="r" rtl="0">
              <a:buNone/>
              <a:defRPr sz="900">
                <a:solidFill>
                  <a:schemeClr val="dk2"/>
                </a:solidFill>
                <a:latin typeface="Nunito"/>
                <a:ea typeface="Nunito"/>
                <a:cs typeface="Nunito"/>
                <a:sym typeface="Nunito"/>
              </a:defRPr>
            </a:lvl6pPr>
            <a:lvl7pPr lvl="6" algn="r" rtl="0">
              <a:buNone/>
              <a:defRPr sz="900">
                <a:solidFill>
                  <a:schemeClr val="dk2"/>
                </a:solidFill>
                <a:latin typeface="Nunito"/>
                <a:ea typeface="Nunito"/>
                <a:cs typeface="Nunito"/>
                <a:sym typeface="Nunito"/>
              </a:defRPr>
            </a:lvl7pPr>
            <a:lvl8pPr lvl="7" algn="r" rtl="0">
              <a:buNone/>
              <a:defRPr sz="900">
                <a:solidFill>
                  <a:schemeClr val="dk2"/>
                </a:solidFill>
                <a:latin typeface="Nunito"/>
                <a:ea typeface="Nunito"/>
                <a:cs typeface="Nunito"/>
                <a:sym typeface="Nunito"/>
              </a:defRPr>
            </a:lvl8pPr>
            <a:lvl9pPr lvl="8" algn="r" rtl="0">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g"/><Relationship Id="rId7" Type="http://schemas.openxmlformats.org/officeDocument/2006/relationships/hyperlink" Target="https://www.linkedin.com/in/alfredhul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ithub.com/ahull002/SP_data_engineering_open-ended-capstone" TargetMode="External"/><Relationship Id="rId4" Type="http://schemas.openxmlformats.org/officeDocument/2006/relationships/image" Target="../media/image2.png"/><Relationship Id="rId9" Type="http://schemas.openxmlformats.org/officeDocument/2006/relationships/hyperlink" Target="https://www.springboard.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613825"/>
            <a:ext cx="45921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Times New Roman" panose="02020603050405020304" pitchFamily="18" charset="0"/>
                <a:cs typeface="Times New Roman" panose="02020603050405020304" pitchFamily="18" charset="0"/>
              </a:rPr>
              <a:t>New York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Taxi Cab Commission</a:t>
            </a:r>
            <a:endParaRPr sz="2800" dirty="0">
              <a:latin typeface="Times New Roman" panose="02020603050405020304" pitchFamily="18" charset="0"/>
              <a:cs typeface="Times New Roman" panose="02020603050405020304" pitchFamily="18" charset="0"/>
            </a:endParaRPr>
          </a:p>
        </p:txBody>
      </p:sp>
      <p:sp>
        <p:nvSpPr>
          <p:cNvPr id="278" name="Google Shape;278;p13"/>
          <p:cNvSpPr txBox="1">
            <a:spLocks noGrp="1"/>
          </p:cNvSpPr>
          <p:nvPr>
            <p:ph type="subTitle" idx="1"/>
          </p:nvPr>
        </p:nvSpPr>
        <p:spPr>
          <a:xfrm>
            <a:off x="2284544" y="3086631"/>
            <a:ext cx="1558982" cy="386882"/>
          </a:xfrm>
          <a:prstGeom prst="rect">
            <a:avLst/>
          </a:prstGeom>
          <a:solidFill>
            <a:schemeClr val="accent1"/>
          </a:solidFill>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Alfred D. Hull</a:t>
            </a:r>
            <a:endParaRPr sz="1200" dirty="0"/>
          </a:p>
          <a:p>
            <a:pPr marL="0" lvl="0" indent="0" algn="l" rtl="0">
              <a:spcBef>
                <a:spcPts val="0"/>
              </a:spcBef>
              <a:spcAft>
                <a:spcPts val="0"/>
              </a:spcAft>
              <a:buNone/>
            </a:pPr>
            <a:endParaRPr sz="1200" dirty="0">
              <a:solidFill>
                <a:srgbClr val="FFFFFF"/>
              </a:solidFill>
            </a:endParaRPr>
          </a:p>
        </p:txBody>
      </p:sp>
      <p:pic>
        <p:nvPicPr>
          <p:cNvPr id="279" name="Google Shape;279;p13"/>
          <p:cNvPicPr preferRelativeResize="0"/>
          <p:nvPr/>
        </p:nvPicPr>
        <p:blipFill rotWithShape="1">
          <a:blip r:embed="rId3">
            <a:alphaModFix/>
          </a:blip>
          <a:srcRect l="9936" t="26623" r="9928" b="26618"/>
          <a:stretch/>
        </p:blipFill>
        <p:spPr>
          <a:xfrm>
            <a:off x="921852" y="3086631"/>
            <a:ext cx="1349100" cy="393600"/>
          </a:xfrm>
          <a:prstGeom prst="snip2DiagRect">
            <a:avLst>
              <a:gd name="adj1" fmla="val 32552"/>
              <a:gd name="adj2" fmla="val 0"/>
            </a:avLst>
          </a:prstGeom>
          <a:noFill/>
          <a:ln>
            <a:noFill/>
          </a:ln>
        </p:spPr>
      </p:pic>
      <p:pic>
        <p:nvPicPr>
          <p:cNvPr id="280" name="Google Shape;280;p13"/>
          <p:cNvPicPr preferRelativeResize="0"/>
          <p:nvPr/>
        </p:nvPicPr>
        <p:blipFill>
          <a:blip r:embed="rId4">
            <a:alphaModFix/>
          </a:blip>
          <a:stretch>
            <a:fillRect/>
          </a:stretch>
        </p:blipFill>
        <p:spPr>
          <a:xfrm>
            <a:off x="5985725" y="856154"/>
            <a:ext cx="1466850" cy="1466850"/>
          </a:xfrm>
          <a:prstGeom prst="rect">
            <a:avLst/>
          </a:prstGeom>
          <a:noFill/>
          <a:ln>
            <a:noFill/>
          </a:ln>
        </p:spPr>
      </p:pic>
      <p:sp>
        <p:nvSpPr>
          <p:cNvPr id="281" name="Google Shape;281;p1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a:t>
            </a:fld>
            <a:endParaRPr/>
          </a:p>
        </p:txBody>
      </p:sp>
      <p:pic>
        <p:nvPicPr>
          <p:cNvPr id="7" name="Picture 6">
            <a:hlinkClick r:id="rId5"/>
            <a:extLst>
              <a:ext uri="{FF2B5EF4-FFF2-40B4-BE49-F238E27FC236}">
                <a16:creationId xmlns:a16="http://schemas.microsoft.com/office/drawing/2014/main" id="{2F9ACC86-2C54-4303-83B9-6A4892294D14}"/>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0125" y="4424751"/>
            <a:ext cx="364893" cy="393600"/>
          </a:xfrm>
          <a:prstGeom prst="rect">
            <a:avLst/>
          </a:prstGeom>
          <a:noFill/>
          <a:ln>
            <a:noFill/>
          </a:ln>
        </p:spPr>
      </p:pic>
      <p:pic>
        <p:nvPicPr>
          <p:cNvPr id="8" name="Picture 7">
            <a:hlinkClick r:id="rId7"/>
            <a:extLst>
              <a:ext uri="{FF2B5EF4-FFF2-40B4-BE49-F238E27FC236}">
                <a16:creationId xmlns:a16="http://schemas.microsoft.com/office/drawing/2014/main" id="{DC10554F-B6A4-450B-9553-CCF901D5312D}"/>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4000" y="4424751"/>
            <a:ext cx="415981" cy="393600"/>
          </a:xfrm>
          <a:prstGeom prst="rect">
            <a:avLst/>
          </a:prstGeom>
          <a:noFill/>
          <a:ln>
            <a:noFill/>
          </a:ln>
        </p:spPr>
      </p:pic>
      <p:pic>
        <p:nvPicPr>
          <p:cNvPr id="9" name="Google Shape;280;p13">
            <a:hlinkClick r:id="rId9"/>
            <a:extLst>
              <a:ext uri="{FF2B5EF4-FFF2-40B4-BE49-F238E27FC236}">
                <a16:creationId xmlns:a16="http://schemas.microsoft.com/office/drawing/2014/main" id="{A75BD21F-BE7E-4297-B1A2-DA2EE0108F1E}"/>
              </a:ext>
            </a:extLst>
          </p:cNvPr>
          <p:cNvPicPr/>
          <p:nvPr/>
        </p:nvPicPr>
        <p:blipFill>
          <a:blip r:embed="rId4">
            <a:alphaModFix/>
          </a:blip>
          <a:stretch>
            <a:fillRect/>
          </a:stretch>
        </p:blipFill>
        <p:spPr>
          <a:xfrm>
            <a:off x="1281545" y="4424751"/>
            <a:ext cx="474519" cy="393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86"/>
        <p:cNvGrpSpPr/>
        <p:nvPr/>
      </p:nvGrpSpPr>
      <p:grpSpPr>
        <a:xfrm>
          <a:off x="0" y="0"/>
          <a:ext cx="0" cy="0"/>
          <a:chOff x="0" y="0"/>
          <a:chExt cx="0" cy="0"/>
        </a:xfrm>
      </p:grpSpPr>
      <p:grpSp>
        <p:nvGrpSpPr>
          <p:cNvPr id="487" name="Google Shape;487;p26"/>
          <p:cNvGrpSpPr/>
          <p:nvPr/>
        </p:nvGrpSpPr>
        <p:grpSpPr>
          <a:xfrm>
            <a:off x="78838" y="1635263"/>
            <a:ext cx="745200" cy="745200"/>
            <a:chOff x="2315825" y="3550925"/>
            <a:chExt cx="745200" cy="745200"/>
          </a:xfrm>
        </p:grpSpPr>
        <p:sp>
          <p:nvSpPr>
            <p:cNvPr id="488" name="Google Shape;488;p26"/>
            <p:cNvSpPr/>
            <p:nvPr/>
          </p:nvSpPr>
          <p:spPr>
            <a:xfrm>
              <a:off x="2315825" y="3550925"/>
              <a:ext cx="745200" cy="74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9" name="Google Shape;489;p26"/>
            <p:cNvPicPr preferRelativeResize="0"/>
            <p:nvPr/>
          </p:nvPicPr>
          <p:blipFill>
            <a:blip r:embed="rId3">
              <a:alphaModFix/>
            </a:blip>
            <a:stretch>
              <a:fillRect/>
            </a:stretch>
          </p:blipFill>
          <p:spPr>
            <a:xfrm>
              <a:off x="2386000" y="3621100"/>
              <a:ext cx="604850" cy="604850"/>
            </a:xfrm>
            <a:prstGeom prst="rect">
              <a:avLst/>
            </a:prstGeom>
            <a:noFill/>
            <a:ln>
              <a:noFill/>
            </a:ln>
          </p:spPr>
        </p:pic>
      </p:grpSp>
      <p:sp>
        <p:nvSpPr>
          <p:cNvPr id="490" name="Google Shape;490;p26"/>
          <p:cNvSpPr txBox="1">
            <a:spLocks noGrp="1"/>
          </p:cNvSpPr>
          <p:nvPr>
            <p:ph type="title"/>
          </p:nvPr>
        </p:nvSpPr>
        <p:spPr>
          <a:xfrm>
            <a:off x="824000" y="1635300"/>
            <a:ext cx="5857800" cy="18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Phase IV.</a:t>
            </a: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Modeling</a:t>
            </a:r>
            <a:endParaRPr dirty="0">
              <a:latin typeface="Times New Roman" panose="02020603050405020304" pitchFamily="18" charset="0"/>
              <a:cs typeface="Times New Roman" panose="02020603050405020304" pitchFamily="18" charset="0"/>
            </a:endParaRPr>
          </a:p>
        </p:txBody>
      </p:sp>
      <p:sp>
        <p:nvSpPr>
          <p:cNvPr id="491" name="Google Shape;491;p2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495"/>
        <p:cNvGrpSpPr/>
        <p:nvPr/>
      </p:nvGrpSpPr>
      <p:grpSpPr>
        <a:xfrm>
          <a:off x="0" y="0"/>
          <a:ext cx="0" cy="0"/>
          <a:chOff x="0" y="0"/>
          <a:chExt cx="0" cy="0"/>
        </a:xfrm>
      </p:grpSpPr>
      <p:sp>
        <p:nvSpPr>
          <p:cNvPr id="496" name="Google Shape;496;p2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497" name="Google Shape;497;p27"/>
          <p:cNvSpPr txBox="1"/>
          <p:nvPr/>
        </p:nvSpPr>
        <p:spPr>
          <a:xfrm>
            <a:off x="555825" y="96325"/>
            <a:ext cx="7030500" cy="99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b="1" dirty="0">
                <a:solidFill>
                  <a:srgbClr val="FFFFFF"/>
                </a:solidFill>
                <a:latin typeface="Maven Pro"/>
                <a:ea typeface="Maven Pro"/>
                <a:cs typeface="Maven Pro"/>
                <a:sym typeface="Maven Pro"/>
              </a:rPr>
              <a:t>Machine Learning</a:t>
            </a:r>
            <a:endParaRPr sz="3600" b="1" dirty="0">
              <a:solidFill>
                <a:srgbClr val="FFFFFF"/>
              </a:solidFill>
              <a:latin typeface="Maven Pro"/>
              <a:ea typeface="Maven Pro"/>
              <a:cs typeface="Maven Pro"/>
              <a:sym typeface="Maven Pro"/>
            </a:endParaRPr>
          </a:p>
        </p:txBody>
      </p:sp>
      <p:grpSp>
        <p:nvGrpSpPr>
          <p:cNvPr id="498" name="Google Shape;498;p27"/>
          <p:cNvGrpSpPr/>
          <p:nvPr/>
        </p:nvGrpSpPr>
        <p:grpSpPr>
          <a:xfrm flipH="1">
            <a:off x="3087929" y="753303"/>
            <a:ext cx="3799465" cy="3941676"/>
            <a:chOff x="2493692" y="677103"/>
            <a:chExt cx="3799465" cy="3941676"/>
          </a:xfrm>
        </p:grpSpPr>
        <p:sp>
          <p:nvSpPr>
            <p:cNvPr id="499" name="Google Shape;499;p27"/>
            <p:cNvSpPr/>
            <p:nvPr/>
          </p:nvSpPr>
          <p:spPr>
            <a:xfrm rot="-6597333">
              <a:off x="4296826" y="3950027"/>
              <a:ext cx="586303" cy="586303"/>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rot="-6599386">
              <a:off x="2555721" y="1534283"/>
              <a:ext cx="440541" cy="440541"/>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rot="-6598839">
              <a:off x="2887641" y="2346984"/>
              <a:ext cx="1199287" cy="11992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rot="-6598620">
              <a:off x="4374916" y="913763"/>
              <a:ext cx="1681581" cy="1681581"/>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rot="-6597866">
              <a:off x="2661829" y="2208216"/>
              <a:ext cx="629106" cy="629106"/>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rot="-6597701">
              <a:off x="3264325" y="1299068"/>
              <a:ext cx="274172" cy="274172"/>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27"/>
          <p:cNvGrpSpPr/>
          <p:nvPr/>
        </p:nvGrpSpPr>
        <p:grpSpPr>
          <a:xfrm flipH="1">
            <a:off x="2493692" y="1891966"/>
            <a:ext cx="2440200" cy="2440200"/>
            <a:chOff x="4447194" y="1815766"/>
            <a:chExt cx="2440200" cy="2440200"/>
          </a:xfrm>
        </p:grpSpPr>
        <p:sp>
          <p:nvSpPr>
            <p:cNvPr id="506" name="Google Shape;506;p27"/>
            <p:cNvSpPr/>
            <p:nvPr/>
          </p:nvSpPr>
          <p:spPr>
            <a:xfrm>
              <a:off x="4447194" y="1815766"/>
              <a:ext cx="2440200" cy="2440200"/>
            </a:xfrm>
            <a:prstGeom prst="ellipse">
              <a:avLst/>
            </a:prstGeom>
            <a:solidFill>
              <a:schemeClr val="accent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txBox="1"/>
            <p:nvPr/>
          </p:nvSpPr>
          <p:spPr>
            <a:xfrm>
              <a:off x="4532086" y="2009175"/>
              <a:ext cx="2270400" cy="20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latin typeface="Roboto"/>
                  <a:ea typeface="Roboto"/>
                  <a:cs typeface="Roboto"/>
                  <a:sym typeface="Roboto"/>
                </a:rPr>
                <a:t>As the data in the use-case here is extremely big it is important to leverage the cloud for both comput and storage.</a:t>
              </a:r>
              <a:endParaRPr sz="1200" dirty="0">
                <a:solidFill>
                  <a:srgbClr val="FFFFFF"/>
                </a:solidFill>
                <a:latin typeface="Roboto"/>
                <a:ea typeface="Roboto"/>
                <a:cs typeface="Roboto"/>
                <a:sym typeface="Roboto"/>
              </a:endParaRPr>
            </a:p>
          </p:txBody>
        </p:sp>
      </p:grpSp>
      <p:grpSp>
        <p:nvGrpSpPr>
          <p:cNvPr id="508" name="Google Shape;508;p27"/>
          <p:cNvGrpSpPr/>
          <p:nvPr/>
        </p:nvGrpSpPr>
        <p:grpSpPr>
          <a:xfrm flipH="1">
            <a:off x="4466549" y="1374053"/>
            <a:ext cx="1423800" cy="1423800"/>
            <a:chOff x="3490737" y="1374053"/>
            <a:chExt cx="1423800" cy="1423800"/>
          </a:xfrm>
        </p:grpSpPr>
        <p:sp>
          <p:nvSpPr>
            <p:cNvPr id="509" name="Google Shape;509;p27"/>
            <p:cNvSpPr/>
            <p:nvPr/>
          </p:nvSpPr>
          <p:spPr>
            <a:xfrm>
              <a:off x="3490737" y="1374053"/>
              <a:ext cx="1423800" cy="1423800"/>
            </a:xfrm>
            <a:prstGeom prst="ellipse">
              <a:avLst/>
            </a:prstGeom>
            <a:solidFill>
              <a:schemeClr val="dk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txBox="1"/>
            <p:nvPr/>
          </p:nvSpPr>
          <p:spPr>
            <a:xfrm>
              <a:off x="3524935" y="1613600"/>
              <a:ext cx="1360352" cy="9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FFFF"/>
                  </a:solidFill>
                  <a:latin typeface="Roboto"/>
                  <a:ea typeface="Roboto"/>
                  <a:cs typeface="Roboto"/>
                  <a:sym typeface="Roboto"/>
                </a:rPr>
                <a:t>Python</a:t>
              </a:r>
              <a:endParaRPr b="1" dirty="0">
                <a:solidFill>
                  <a:srgbClr val="FFFFFF"/>
                </a:solidFill>
                <a:latin typeface="Roboto"/>
                <a:ea typeface="Roboto"/>
                <a:cs typeface="Roboto"/>
                <a:sym typeface="Roboto"/>
              </a:endParaRPr>
            </a:p>
          </p:txBody>
        </p:sp>
      </p:grpSp>
      <p:grpSp>
        <p:nvGrpSpPr>
          <p:cNvPr id="511" name="Google Shape;511;p27"/>
          <p:cNvGrpSpPr/>
          <p:nvPr/>
        </p:nvGrpSpPr>
        <p:grpSpPr>
          <a:xfrm flipH="1">
            <a:off x="4656532" y="3014489"/>
            <a:ext cx="1498800" cy="1498800"/>
            <a:chOff x="644203" y="3718814"/>
            <a:chExt cx="1498800" cy="1498800"/>
          </a:xfrm>
        </p:grpSpPr>
        <p:sp>
          <p:nvSpPr>
            <p:cNvPr id="512" name="Google Shape;512;p27"/>
            <p:cNvSpPr/>
            <p:nvPr/>
          </p:nvSpPr>
          <p:spPr>
            <a:xfrm>
              <a:off x="644203" y="3718814"/>
              <a:ext cx="1498800" cy="1498800"/>
            </a:xfrm>
            <a:prstGeom prst="ellipse">
              <a:avLst/>
            </a:prstGeom>
            <a:solidFill>
              <a:srgbClr val="666666"/>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txBox="1"/>
            <p:nvPr/>
          </p:nvSpPr>
          <p:spPr>
            <a:xfrm>
              <a:off x="856976" y="3995875"/>
              <a:ext cx="1073400" cy="944700"/>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FFFF"/>
                  </a:solidFill>
                  <a:latin typeface="Roboto"/>
                  <a:ea typeface="Roboto"/>
                  <a:cs typeface="Roboto"/>
                  <a:sym typeface="Roboto"/>
                </a:rPr>
                <a:t>Virtual Machines</a:t>
              </a:r>
              <a:endParaRPr b="1" dirty="0">
                <a:solidFill>
                  <a:srgbClr val="FFFFFF"/>
                </a:solidFill>
                <a:latin typeface="Roboto"/>
                <a:ea typeface="Roboto"/>
                <a:cs typeface="Roboto"/>
                <a:sym typeface="Roboto"/>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17"/>
        <p:cNvGrpSpPr/>
        <p:nvPr/>
      </p:nvGrpSpPr>
      <p:grpSpPr>
        <a:xfrm>
          <a:off x="0" y="0"/>
          <a:ext cx="0" cy="0"/>
          <a:chOff x="0" y="0"/>
          <a:chExt cx="0" cy="0"/>
        </a:xfrm>
      </p:grpSpPr>
      <p:sp>
        <p:nvSpPr>
          <p:cNvPr id="519" name="Google Shape;519;p2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520" name="Google Shape;520;p28"/>
          <p:cNvSpPr txBox="1"/>
          <p:nvPr/>
        </p:nvSpPr>
        <p:spPr>
          <a:xfrm>
            <a:off x="555825" y="96325"/>
            <a:ext cx="7781148" cy="99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solidFill>
                  <a:srgbClr val="FFFFFF"/>
                </a:solidFill>
                <a:latin typeface="Maven Pro"/>
                <a:ea typeface="Maven Pro"/>
                <a:cs typeface="Maven Pro"/>
                <a:sym typeface="Maven Pro"/>
              </a:rPr>
              <a:t>Data Pipeline</a:t>
            </a:r>
            <a:endParaRPr sz="3600" b="1" dirty="0">
              <a:solidFill>
                <a:srgbClr val="FFFFFF"/>
              </a:solidFill>
              <a:latin typeface="Maven Pro"/>
              <a:ea typeface="Maven Pro"/>
              <a:cs typeface="Maven Pro"/>
              <a:sym typeface="Maven Pro"/>
            </a:endParaRPr>
          </a:p>
        </p:txBody>
      </p:sp>
      <p:pic>
        <p:nvPicPr>
          <p:cNvPr id="6" name="Picture 5" descr="Graphical user interface, application, Teams&#10;&#10;Description automatically generated">
            <a:extLst>
              <a:ext uri="{FF2B5EF4-FFF2-40B4-BE49-F238E27FC236}">
                <a16:creationId xmlns:a16="http://schemas.microsoft.com/office/drawing/2014/main" id="{754BB2CE-3A53-4BC2-96F9-F4A30E4EFB93}"/>
              </a:ext>
            </a:extLst>
          </p:cNvPr>
          <p:cNvPicPr>
            <a:picLocks noChangeAspect="1"/>
          </p:cNvPicPr>
          <p:nvPr/>
        </p:nvPicPr>
        <p:blipFill>
          <a:blip r:embed="rId3"/>
          <a:stretch>
            <a:fillRect/>
          </a:stretch>
        </p:blipFill>
        <p:spPr>
          <a:xfrm>
            <a:off x="38637" y="805607"/>
            <a:ext cx="9144000" cy="3931369"/>
          </a:xfrm>
          <a:prstGeom prst="rect">
            <a:avLst/>
          </a:prstGeom>
        </p:spPr>
      </p:pic>
      <p:pic>
        <p:nvPicPr>
          <p:cNvPr id="8" name="Picture 7" descr="Shape&#10;&#10;Description automatically generated">
            <a:extLst>
              <a:ext uri="{FF2B5EF4-FFF2-40B4-BE49-F238E27FC236}">
                <a16:creationId xmlns:a16="http://schemas.microsoft.com/office/drawing/2014/main" id="{6684BD66-8C6E-490A-BBA8-FB56AE2F58A1}"/>
              </a:ext>
            </a:extLst>
          </p:cNvPr>
          <p:cNvPicPr>
            <a:picLocks noChangeAspect="1"/>
          </p:cNvPicPr>
          <p:nvPr/>
        </p:nvPicPr>
        <p:blipFill>
          <a:blip r:embed="rId4"/>
          <a:stretch>
            <a:fillRect/>
          </a:stretch>
        </p:blipFill>
        <p:spPr>
          <a:xfrm>
            <a:off x="2855724" y="858591"/>
            <a:ext cx="3181350" cy="3611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86"/>
        <p:cNvGrpSpPr/>
        <p:nvPr/>
      </p:nvGrpSpPr>
      <p:grpSpPr>
        <a:xfrm>
          <a:off x="0" y="0"/>
          <a:ext cx="0" cy="0"/>
          <a:chOff x="0" y="0"/>
          <a:chExt cx="0" cy="0"/>
        </a:xfrm>
      </p:grpSpPr>
      <p:grpSp>
        <p:nvGrpSpPr>
          <p:cNvPr id="487" name="Google Shape;487;p26"/>
          <p:cNvGrpSpPr/>
          <p:nvPr/>
        </p:nvGrpSpPr>
        <p:grpSpPr>
          <a:xfrm>
            <a:off x="78838" y="1635263"/>
            <a:ext cx="745200" cy="745200"/>
            <a:chOff x="2315825" y="3550925"/>
            <a:chExt cx="745200" cy="745200"/>
          </a:xfrm>
        </p:grpSpPr>
        <p:sp>
          <p:nvSpPr>
            <p:cNvPr id="488" name="Google Shape;488;p26"/>
            <p:cNvSpPr/>
            <p:nvPr/>
          </p:nvSpPr>
          <p:spPr>
            <a:xfrm>
              <a:off x="2315825" y="3550925"/>
              <a:ext cx="745200" cy="74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9" name="Google Shape;489;p26"/>
            <p:cNvPicPr preferRelativeResize="0"/>
            <p:nvPr/>
          </p:nvPicPr>
          <p:blipFill>
            <a:blip r:embed="rId3">
              <a:alphaModFix/>
            </a:blip>
            <a:stretch>
              <a:fillRect/>
            </a:stretch>
          </p:blipFill>
          <p:spPr>
            <a:xfrm>
              <a:off x="2386000" y="3621100"/>
              <a:ext cx="604850" cy="604850"/>
            </a:xfrm>
            <a:prstGeom prst="rect">
              <a:avLst/>
            </a:prstGeom>
            <a:noFill/>
            <a:ln>
              <a:noFill/>
            </a:ln>
          </p:spPr>
        </p:pic>
      </p:grpSp>
      <p:sp>
        <p:nvSpPr>
          <p:cNvPr id="490" name="Google Shape;490;p26"/>
          <p:cNvSpPr txBox="1">
            <a:spLocks noGrp="1"/>
          </p:cNvSpPr>
          <p:nvPr>
            <p:ph type="title"/>
          </p:nvPr>
        </p:nvSpPr>
        <p:spPr>
          <a:xfrm>
            <a:off x="824000" y="1635300"/>
            <a:ext cx="5857800" cy="18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Phase VI.</a:t>
            </a: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Evaluation</a:t>
            </a:r>
            <a:endParaRPr dirty="0">
              <a:latin typeface="Times New Roman" panose="02020603050405020304" pitchFamily="18" charset="0"/>
              <a:cs typeface="Times New Roman" panose="02020603050405020304" pitchFamily="18" charset="0"/>
            </a:endParaRPr>
          </a:p>
        </p:txBody>
      </p:sp>
      <p:sp>
        <p:nvSpPr>
          <p:cNvPr id="491" name="Google Shape;491;p2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1529688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17"/>
        <p:cNvGrpSpPr/>
        <p:nvPr/>
      </p:nvGrpSpPr>
      <p:grpSpPr>
        <a:xfrm>
          <a:off x="0" y="0"/>
          <a:ext cx="0" cy="0"/>
          <a:chOff x="0" y="0"/>
          <a:chExt cx="0" cy="0"/>
        </a:xfrm>
      </p:grpSpPr>
      <p:sp>
        <p:nvSpPr>
          <p:cNvPr id="519" name="Google Shape;519;p2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520" name="Google Shape;520;p28"/>
          <p:cNvSpPr txBox="1"/>
          <p:nvPr/>
        </p:nvSpPr>
        <p:spPr>
          <a:xfrm>
            <a:off x="555825" y="96325"/>
            <a:ext cx="7781148" cy="99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600" b="1" dirty="0">
                <a:solidFill>
                  <a:srgbClr val="FFFFFF"/>
                </a:solidFill>
                <a:latin typeface="Maven Pro"/>
                <a:ea typeface="Maven Pro"/>
                <a:cs typeface="Maven Pro"/>
                <a:sym typeface="Maven Pro"/>
              </a:rPr>
              <a:t>Evaluation</a:t>
            </a:r>
            <a:endParaRPr sz="3600" b="1" dirty="0">
              <a:solidFill>
                <a:srgbClr val="FFFFFF"/>
              </a:solidFill>
              <a:latin typeface="Maven Pro"/>
              <a:ea typeface="Maven Pro"/>
              <a:cs typeface="Maven Pro"/>
              <a:sym typeface="Maven Pro"/>
            </a:endParaRPr>
          </a:p>
        </p:txBody>
      </p:sp>
      <p:sp>
        <p:nvSpPr>
          <p:cNvPr id="521" name="Google Shape;521;p28"/>
          <p:cNvSpPr/>
          <p:nvPr/>
        </p:nvSpPr>
        <p:spPr>
          <a:xfrm>
            <a:off x="256501" y="1095625"/>
            <a:ext cx="3038400" cy="1682211"/>
          </a:xfrm>
          <a:prstGeom prst="round2DiagRect">
            <a:avLst>
              <a:gd name="adj1" fmla="val 0"/>
              <a:gd name="adj2" fmla="val 17764"/>
            </a:avLst>
          </a:prstGeom>
          <a:solidFill>
            <a:srgbClr val="666666"/>
          </a:solidFill>
          <a:ln>
            <a:noFill/>
          </a:ln>
        </p:spPr>
        <p:txBody>
          <a:bodyPr spcFirstLastPara="1" wrap="square" lIns="91425" tIns="91425" rIns="91425" bIns="91425" anchor="ctr" anchorCtr="0">
            <a:noAutofit/>
          </a:bodyPr>
          <a:lstStyle/>
          <a:p>
            <a:pPr lvl="0"/>
            <a:r>
              <a:rPr lang="en-US" sz="900" dirty="0">
                <a:solidFill>
                  <a:srgbClr val="FFFFFF"/>
                </a:solidFill>
              </a:rPr>
              <a:t>After building the data pipeline and pushing writing the files to a more accommodating format like parquet the data science team sees close to a significant decrease in the time, they spend wrangling data. The time given back to them is then applied to increase model accuracies and performance for cross validation efforts they were not able to conduct before.</a:t>
            </a:r>
          </a:p>
          <a:p>
            <a:pPr lvl="0"/>
            <a:endParaRPr lang="en-US" sz="900" dirty="0">
              <a:solidFill>
                <a:srgbClr val="FFFFFF"/>
              </a:solidFill>
            </a:endParaRPr>
          </a:p>
          <a:p>
            <a:pPr lvl="0"/>
            <a:r>
              <a:rPr lang="en-US" sz="900" dirty="0">
                <a:solidFill>
                  <a:srgbClr val="FFFFFF"/>
                </a:solidFill>
              </a:rPr>
              <a:t>They can also consider a few more factors and methods to evaluate the model and improve the performance of our model.</a:t>
            </a:r>
            <a:endParaRPr sz="900" dirty="0">
              <a:solidFill>
                <a:srgbClr val="FFFFFF"/>
              </a:solidFill>
            </a:endParaRPr>
          </a:p>
        </p:txBody>
      </p:sp>
      <p:sp>
        <p:nvSpPr>
          <p:cNvPr id="523" name="Google Shape;523;p28"/>
          <p:cNvSpPr/>
          <p:nvPr/>
        </p:nvSpPr>
        <p:spPr>
          <a:xfrm rot="10800000" flipH="1">
            <a:off x="3267350" y="1501775"/>
            <a:ext cx="3038400" cy="2111100"/>
          </a:xfrm>
          <a:prstGeom prst="round2DiagRect">
            <a:avLst>
              <a:gd name="adj1" fmla="val 0"/>
              <a:gd name="adj2" fmla="val 19641"/>
            </a:avLst>
          </a:pr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solidFill>
                <a:srgbClr val="FFFFFF"/>
              </a:solidFill>
            </a:endParaRPr>
          </a:p>
        </p:txBody>
      </p:sp>
      <p:sp>
        <p:nvSpPr>
          <p:cNvPr id="525" name="Google Shape;525;p28"/>
          <p:cNvSpPr/>
          <p:nvPr/>
        </p:nvSpPr>
        <p:spPr>
          <a:xfrm flipH="1">
            <a:off x="6240909" y="2557325"/>
            <a:ext cx="2837281" cy="1817473"/>
          </a:xfrm>
          <a:prstGeom prst="round2DiagRect">
            <a:avLst>
              <a:gd name="adj1" fmla="val 21382"/>
              <a:gd name="adj2" fmla="val 0"/>
            </a:avLst>
          </a:prstGeom>
          <a:solidFill>
            <a:schemeClr val="accent1"/>
          </a:solidFill>
          <a:ln>
            <a:noFill/>
          </a:ln>
        </p:spPr>
        <p:txBody>
          <a:bodyPr spcFirstLastPara="1" wrap="square" lIns="91425" tIns="91425" rIns="91425" bIns="91425" anchor="ctr" anchorCtr="0">
            <a:noAutofit/>
          </a:bodyPr>
          <a:lstStyle/>
          <a:p>
            <a:pPr lvl="0" algn="just"/>
            <a:r>
              <a:rPr lang="en-US" sz="1000" dirty="0">
                <a:solidFill>
                  <a:srgbClr val="FFFFFF"/>
                </a:solidFill>
              </a:rPr>
              <a:t>Even after cross-validating their models to ensure no bias was encountered they can see that the model’s accuracy across five separate (K-Folds) was still on average about 90%.</a:t>
            </a:r>
          </a:p>
          <a:p>
            <a:pPr lvl="0" algn="just"/>
            <a:endParaRPr lang="en-US" sz="1000" dirty="0">
              <a:solidFill>
                <a:srgbClr val="FFFFFF"/>
              </a:solidFill>
            </a:endParaRPr>
          </a:p>
          <a:p>
            <a:pPr lvl="0" algn="just"/>
            <a:r>
              <a:rPr lang="en-US" sz="1000" dirty="0">
                <a:solidFill>
                  <a:srgbClr val="FFFFFF"/>
                </a:solidFill>
              </a:rPr>
              <a:t>This shows that the model is in fact performing quite well and that the time we have given them back due to our data engineering efforts have paid off.</a:t>
            </a:r>
          </a:p>
        </p:txBody>
      </p:sp>
      <p:pic>
        <p:nvPicPr>
          <p:cNvPr id="3" name="Picture 2">
            <a:extLst>
              <a:ext uri="{FF2B5EF4-FFF2-40B4-BE49-F238E27FC236}">
                <a16:creationId xmlns:a16="http://schemas.microsoft.com/office/drawing/2014/main" id="{376EF218-5049-4289-8B09-597FF04FF6F3}"/>
              </a:ext>
            </a:extLst>
          </p:cNvPr>
          <p:cNvPicPr>
            <a:picLocks noChangeAspect="1"/>
          </p:cNvPicPr>
          <p:nvPr/>
        </p:nvPicPr>
        <p:blipFill>
          <a:blip r:embed="rId3"/>
          <a:stretch>
            <a:fillRect/>
          </a:stretch>
        </p:blipFill>
        <p:spPr>
          <a:xfrm>
            <a:off x="3439696" y="1898519"/>
            <a:ext cx="2729315" cy="1346462"/>
          </a:xfrm>
          <a:prstGeom prst="rect">
            <a:avLst/>
          </a:prstGeom>
        </p:spPr>
      </p:pic>
      <p:sp>
        <p:nvSpPr>
          <p:cNvPr id="9" name="Google Shape;520;p28">
            <a:extLst>
              <a:ext uri="{FF2B5EF4-FFF2-40B4-BE49-F238E27FC236}">
                <a16:creationId xmlns:a16="http://schemas.microsoft.com/office/drawing/2014/main" id="{79AB52FD-D61A-4A45-97BA-F5E5532E20A4}"/>
              </a:ext>
            </a:extLst>
          </p:cNvPr>
          <p:cNvSpPr txBox="1"/>
          <p:nvPr/>
        </p:nvSpPr>
        <p:spPr>
          <a:xfrm>
            <a:off x="4018929" y="1530624"/>
            <a:ext cx="1570848" cy="3196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rgbClr val="FFFFFF"/>
                </a:solidFill>
                <a:latin typeface="Maven Pro"/>
                <a:ea typeface="Maven Pro"/>
                <a:cs typeface="Maven Pro"/>
                <a:sym typeface="Maven Pro"/>
              </a:rPr>
              <a:t>Cross Validation</a:t>
            </a:r>
            <a:endParaRPr b="1" dirty="0">
              <a:solidFill>
                <a:srgbClr val="FFFFFF"/>
              </a:solidFill>
              <a:latin typeface="Maven Pro"/>
              <a:ea typeface="Maven Pro"/>
              <a:cs typeface="Maven Pro"/>
              <a:sym typeface="Maven Pro"/>
            </a:endParaRPr>
          </a:p>
        </p:txBody>
      </p:sp>
    </p:spTree>
    <p:extLst>
      <p:ext uri="{BB962C8B-B14F-4D97-AF65-F5344CB8AC3E}">
        <p14:creationId xmlns:p14="http://schemas.microsoft.com/office/powerpoint/2010/main" val="3809917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52"/>
        <p:cNvGrpSpPr/>
        <p:nvPr/>
      </p:nvGrpSpPr>
      <p:grpSpPr>
        <a:xfrm>
          <a:off x="0" y="0"/>
          <a:ext cx="0" cy="0"/>
          <a:chOff x="0" y="0"/>
          <a:chExt cx="0" cy="0"/>
        </a:xfrm>
      </p:grpSpPr>
      <p:grpSp>
        <p:nvGrpSpPr>
          <p:cNvPr id="553" name="Google Shape;553;p31"/>
          <p:cNvGrpSpPr/>
          <p:nvPr/>
        </p:nvGrpSpPr>
        <p:grpSpPr>
          <a:xfrm>
            <a:off x="78838" y="1635263"/>
            <a:ext cx="745200" cy="745200"/>
            <a:chOff x="2315825" y="3550925"/>
            <a:chExt cx="745200" cy="745200"/>
          </a:xfrm>
        </p:grpSpPr>
        <p:sp>
          <p:nvSpPr>
            <p:cNvPr id="554" name="Google Shape;554;p31"/>
            <p:cNvSpPr/>
            <p:nvPr/>
          </p:nvSpPr>
          <p:spPr>
            <a:xfrm>
              <a:off x="2315825" y="3550925"/>
              <a:ext cx="745200" cy="74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5" name="Google Shape;555;p31"/>
            <p:cNvPicPr preferRelativeResize="0"/>
            <p:nvPr/>
          </p:nvPicPr>
          <p:blipFill>
            <a:blip r:embed="rId3">
              <a:alphaModFix/>
            </a:blip>
            <a:stretch>
              <a:fillRect/>
            </a:stretch>
          </p:blipFill>
          <p:spPr>
            <a:xfrm>
              <a:off x="2386000" y="3621100"/>
              <a:ext cx="604850" cy="604850"/>
            </a:xfrm>
            <a:prstGeom prst="rect">
              <a:avLst/>
            </a:prstGeom>
            <a:noFill/>
            <a:ln>
              <a:noFill/>
            </a:ln>
          </p:spPr>
        </p:pic>
      </p:grpSp>
      <p:sp>
        <p:nvSpPr>
          <p:cNvPr id="556" name="Google Shape;556;p31"/>
          <p:cNvSpPr txBox="1">
            <a:spLocks noGrp="1"/>
          </p:cNvSpPr>
          <p:nvPr>
            <p:ph type="title"/>
          </p:nvPr>
        </p:nvSpPr>
        <p:spPr>
          <a:xfrm>
            <a:off x="824000" y="1635300"/>
            <a:ext cx="5857800" cy="18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Phase VI.</a:t>
            </a: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Deployment Iteration I.</a:t>
            </a:r>
            <a:endParaRPr dirty="0">
              <a:latin typeface="Times New Roman" panose="02020603050405020304" pitchFamily="18" charset="0"/>
              <a:cs typeface="Times New Roman" panose="02020603050405020304" pitchFamily="18" charset="0"/>
            </a:endParaRPr>
          </a:p>
        </p:txBody>
      </p:sp>
      <p:sp>
        <p:nvSpPr>
          <p:cNvPr id="557" name="Google Shape;557;p3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1451724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61"/>
        <p:cNvGrpSpPr/>
        <p:nvPr/>
      </p:nvGrpSpPr>
      <p:grpSpPr>
        <a:xfrm>
          <a:off x="0" y="0"/>
          <a:ext cx="0" cy="0"/>
          <a:chOff x="0" y="0"/>
          <a:chExt cx="0" cy="0"/>
        </a:xfrm>
      </p:grpSpPr>
      <p:sp>
        <p:nvSpPr>
          <p:cNvPr id="562" name="Google Shape;562;p3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563" name="Google Shape;563;p32"/>
          <p:cNvSpPr txBox="1"/>
          <p:nvPr/>
        </p:nvSpPr>
        <p:spPr>
          <a:xfrm>
            <a:off x="555825" y="96325"/>
            <a:ext cx="7030500" cy="99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b="1">
                <a:solidFill>
                  <a:srgbClr val="FFFFFF"/>
                </a:solidFill>
                <a:latin typeface="Maven Pro"/>
                <a:ea typeface="Maven Pro"/>
                <a:cs typeface="Maven Pro"/>
                <a:sym typeface="Maven Pro"/>
              </a:rPr>
              <a:t>Conclusion</a:t>
            </a:r>
            <a:endParaRPr sz="3600" b="1">
              <a:solidFill>
                <a:srgbClr val="FFFFFF"/>
              </a:solidFill>
              <a:latin typeface="Maven Pro"/>
              <a:ea typeface="Maven Pro"/>
              <a:cs typeface="Maven Pro"/>
              <a:sym typeface="Maven Pro"/>
            </a:endParaRPr>
          </a:p>
        </p:txBody>
      </p:sp>
      <p:grpSp>
        <p:nvGrpSpPr>
          <p:cNvPr id="564" name="Google Shape;564;p32"/>
          <p:cNvGrpSpPr/>
          <p:nvPr/>
        </p:nvGrpSpPr>
        <p:grpSpPr>
          <a:xfrm>
            <a:off x="4193013" y="1001101"/>
            <a:ext cx="3679200" cy="3135433"/>
            <a:chOff x="4192863" y="1002150"/>
            <a:chExt cx="3679200" cy="3139200"/>
          </a:xfrm>
        </p:grpSpPr>
        <p:sp>
          <p:nvSpPr>
            <p:cNvPr id="565" name="Google Shape;565;p32"/>
            <p:cNvSpPr/>
            <p:nvPr/>
          </p:nvSpPr>
          <p:spPr>
            <a:xfrm>
              <a:off x="4192863" y="1002150"/>
              <a:ext cx="3679200" cy="3139200"/>
            </a:xfrm>
            <a:prstGeom prst="round2DiagRect">
              <a:avLst>
                <a:gd name="adj1" fmla="val 0"/>
                <a:gd name="adj2" fmla="val 177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66" name="Google Shape;566;p32"/>
            <p:cNvSpPr txBox="1"/>
            <p:nvPr/>
          </p:nvSpPr>
          <p:spPr>
            <a:xfrm>
              <a:off x="5495575" y="1209951"/>
              <a:ext cx="2021400" cy="6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FFFFFF"/>
                  </a:solidFill>
                  <a:latin typeface="Roboto"/>
                  <a:ea typeface="Roboto"/>
                  <a:cs typeface="Roboto"/>
                  <a:sym typeface="Roboto"/>
                </a:rPr>
                <a:t>Results</a:t>
              </a:r>
              <a:endParaRPr sz="2400">
                <a:solidFill>
                  <a:srgbClr val="FFFFFF"/>
                </a:solidFill>
                <a:latin typeface="Roboto"/>
                <a:ea typeface="Roboto"/>
                <a:cs typeface="Roboto"/>
                <a:sym typeface="Roboto"/>
              </a:endParaRPr>
            </a:p>
          </p:txBody>
        </p:sp>
        <p:sp>
          <p:nvSpPr>
            <p:cNvPr id="567" name="Google Shape;567;p32"/>
            <p:cNvSpPr txBox="1"/>
            <p:nvPr/>
          </p:nvSpPr>
          <p:spPr>
            <a:xfrm>
              <a:off x="5344225" y="1736731"/>
              <a:ext cx="2324100" cy="2202689"/>
            </a:xfrm>
            <a:prstGeom prst="rect">
              <a:avLst/>
            </a:prstGeom>
            <a:noFill/>
            <a:ln>
              <a:noFill/>
            </a:ln>
          </p:spPr>
          <p:txBody>
            <a:bodyPr spcFirstLastPara="1" wrap="square" lIns="91425" tIns="91425" rIns="91425" bIns="91425" anchor="t" anchorCtr="0">
              <a:noAutofit/>
            </a:bodyPr>
            <a:lstStyle/>
            <a:p>
              <a:pPr lvl="0" algn="just">
                <a:lnSpc>
                  <a:spcPct val="115000"/>
                </a:lnSpc>
                <a:spcAft>
                  <a:spcPts val="1600"/>
                </a:spcAft>
              </a:pPr>
              <a:r>
                <a:rPr lang="en-US" sz="1100" dirty="0">
                  <a:solidFill>
                    <a:srgbClr val="FFFFFF"/>
                  </a:solidFill>
                  <a:latin typeface="Roboto"/>
                  <a:ea typeface="Roboto"/>
                  <a:cs typeface="Roboto"/>
                  <a:sym typeface="Roboto"/>
                </a:rPr>
                <a:t>The best way to enhance analysts experience is by reducing the time spent on data engineering and wrangling activities. The effort in this case is a simple pipeline aiming to provide the most relevant information to analysts by transforming the information into a scalable format for big data analysis. </a:t>
              </a:r>
              <a:endParaRPr sz="1100" dirty="0">
                <a:solidFill>
                  <a:srgbClr val="FFFFFF"/>
                </a:solidFill>
                <a:latin typeface="Roboto"/>
                <a:ea typeface="Roboto"/>
                <a:cs typeface="Roboto"/>
                <a:sym typeface="Roboto"/>
              </a:endParaRPr>
            </a:p>
          </p:txBody>
        </p:sp>
      </p:grpSp>
      <p:grpSp>
        <p:nvGrpSpPr>
          <p:cNvPr id="568" name="Google Shape;568;p32"/>
          <p:cNvGrpSpPr/>
          <p:nvPr/>
        </p:nvGrpSpPr>
        <p:grpSpPr>
          <a:xfrm>
            <a:off x="3216500" y="1000959"/>
            <a:ext cx="1944619" cy="1569600"/>
            <a:chOff x="3216500" y="1002150"/>
            <a:chExt cx="1944619" cy="1569600"/>
          </a:xfrm>
        </p:grpSpPr>
        <p:sp>
          <p:nvSpPr>
            <p:cNvPr id="569" name="Google Shape;569;p32"/>
            <p:cNvSpPr/>
            <p:nvPr/>
          </p:nvSpPr>
          <p:spPr>
            <a:xfrm flipH="1">
              <a:off x="3216519" y="1002150"/>
              <a:ext cx="1944600" cy="1569600"/>
            </a:xfrm>
            <a:prstGeom prst="round2DiagRect">
              <a:avLst>
                <a:gd name="adj1" fmla="val 0"/>
                <a:gd name="adj2" fmla="val 1776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txBox="1"/>
            <p:nvPr/>
          </p:nvSpPr>
          <p:spPr>
            <a:xfrm>
              <a:off x="3216500" y="1244666"/>
              <a:ext cx="1944600" cy="45990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rgbClr val="FFFFFF"/>
                  </a:solidFill>
                  <a:latin typeface="Roboto"/>
                  <a:ea typeface="Roboto"/>
                  <a:cs typeface="Roboto"/>
                  <a:sym typeface="Roboto"/>
                </a:rPr>
                <a:t>Data Collection</a:t>
              </a:r>
              <a:endParaRPr dirty="0">
                <a:solidFill>
                  <a:srgbClr val="FFFFFF"/>
                </a:solidFill>
                <a:latin typeface="Roboto"/>
                <a:ea typeface="Roboto"/>
                <a:cs typeface="Roboto"/>
                <a:sym typeface="Roboto"/>
              </a:endParaRPr>
            </a:p>
          </p:txBody>
        </p:sp>
        <p:sp>
          <p:nvSpPr>
            <p:cNvPr id="571" name="Google Shape;571;p32"/>
            <p:cNvSpPr txBox="1"/>
            <p:nvPr/>
          </p:nvSpPr>
          <p:spPr>
            <a:xfrm>
              <a:off x="3216512" y="1704566"/>
              <a:ext cx="1944600" cy="512400"/>
            </a:xfrm>
            <a:prstGeom prst="rect">
              <a:avLst/>
            </a:prstGeom>
            <a:solidFill>
              <a:schemeClr val="dk1"/>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100" dirty="0">
                  <a:solidFill>
                    <a:srgbClr val="FFFFFF"/>
                  </a:solidFill>
                  <a:latin typeface="Roboto"/>
                  <a:ea typeface="Roboto"/>
                  <a:cs typeface="Roboto"/>
                  <a:sym typeface="Roboto"/>
                </a:rPr>
                <a:t>Trip Data</a:t>
              </a:r>
              <a:r>
                <a:rPr lang="en" sz="1100" dirty="0">
                  <a:solidFill>
                    <a:srgbClr val="FFFFFF"/>
                  </a:solidFill>
                  <a:latin typeface="Roboto"/>
                  <a:ea typeface="Roboto"/>
                  <a:cs typeface="Roboto"/>
                  <a:sym typeface="Roboto"/>
                </a:rPr>
                <a:t> captured during </a:t>
              </a:r>
              <a:r>
                <a:rPr lang="en-US" sz="1100" dirty="0">
                  <a:solidFill>
                    <a:srgbClr val="FFFFFF"/>
                  </a:solidFill>
                  <a:latin typeface="Roboto"/>
                  <a:ea typeface="Roboto"/>
                  <a:cs typeface="Roboto"/>
                  <a:sym typeface="Roboto"/>
                </a:rPr>
                <a:t>normal operations.</a:t>
              </a:r>
              <a:endParaRPr sz="1100" dirty="0">
                <a:solidFill>
                  <a:srgbClr val="FFFFFF"/>
                </a:solidFill>
                <a:latin typeface="Roboto"/>
                <a:ea typeface="Roboto"/>
                <a:cs typeface="Roboto"/>
                <a:sym typeface="Roboto"/>
              </a:endParaRPr>
            </a:p>
          </p:txBody>
        </p:sp>
      </p:grpSp>
      <p:grpSp>
        <p:nvGrpSpPr>
          <p:cNvPr id="572" name="Google Shape;572;p32"/>
          <p:cNvGrpSpPr/>
          <p:nvPr/>
        </p:nvGrpSpPr>
        <p:grpSpPr>
          <a:xfrm>
            <a:off x="1276688" y="1000959"/>
            <a:ext cx="1944600" cy="1569600"/>
            <a:chOff x="1271925" y="1002150"/>
            <a:chExt cx="1944600" cy="1569600"/>
          </a:xfrm>
        </p:grpSpPr>
        <p:sp>
          <p:nvSpPr>
            <p:cNvPr id="573" name="Google Shape;573;p32"/>
            <p:cNvSpPr/>
            <p:nvPr/>
          </p:nvSpPr>
          <p:spPr>
            <a:xfrm rot="10800000">
              <a:off x="1271925" y="1002150"/>
              <a:ext cx="1944600" cy="1569600"/>
            </a:xfrm>
            <a:prstGeom prst="round2DiagRect">
              <a:avLst>
                <a:gd name="adj1" fmla="val 0"/>
                <a:gd name="adj2" fmla="val 17764"/>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txBox="1"/>
            <p:nvPr/>
          </p:nvSpPr>
          <p:spPr>
            <a:xfrm>
              <a:off x="1293688" y="1244666"/>
              <a:ext cx="1901100" cy="459900"/>
            </a:xfrm>
            <a:prstGeom prst="rect">
              <a:avLst/>
            </a:prstGeom>
            <a:solidFill>
              <a:srgbClr val="66666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rgbClr val="FFFFFF"/>
                  </a:solidFill>
                  <a:latin typeface="Roboto"/>
                  <a:ea typeface="Roboto"/>
                  <a:cs typeface="Roboto"/>
                  <a:sym typeface="Roboto"/>
                </a:rPr>
                <a:t>System Surveillance</a:t>
              </a:r>
              <a:endParaRPr dirty="0">
                <a:solidFill>
                  <a:srgbClr val="FFFFFF"/>
                </a:solidFill>
                <a:latin typeface="Roboto"/>
                <a:ea typeface="Roboto"/>
                <a:cs typeface="Roboto"/>
                <a:sym typeface="Roboto"/>
              </a:endParaRPr>
            </a:p>
          </p:txBody>
        </p:sp>
        <p:sp>
          <p:nvSpPr>
            <p:cNvPr id="575" name="Google Shape;575;p32"/>
            <p:cNvSpPr txBox="1"/>
            <p:nvPr/>
          </p:nvSpPr>
          <p:spPr>
            <a:xfrm>
              <a:off x="1351888" y="1704566"/>
              <a:ext cx="1784700" cy="512400"/>
            </a:xfrm>
            <a:prstGeom prst="rect">
              <a:avLst/>
            </a:prstGeom>
            <a:solidFill>
              <a:srgbClr val="666666"/>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100" dirty="0">
                  <a:solidFill>
                    <a:srgbClr val="FFFFFF"/>
                  </a:solidFill>
                  <a:latin typeface="Roboto"/>
                  <a:ea typeface="Roboto"/>
                  <a:cs typeface="Roboto"/>
                  <a:sym typeface="Roboto"/>
                </a:rPr>
                <a:t>Set monitoring activities to collect and house data.</a:t>
              </a:r>
              <a:endParaRPr sz="1100" dirty="0">
                <a:solidFill>
                  <a:srgbClr val="FFFFFF"/>
                </a:solidFill>
                <a:latin typeface="Roboto"/>
                <a:ea typeface="Roboto"/>
                <a:cs typeface="Roboto"/>
                <a:sym typeface="Roboto"/>
              </a:endParaRPr>
            </a:p>
          </p:txBody>
        </p:sp>
      </p:grpSp>
      <p:grpSp>
        <p:nvGrpSpPr>
          <p:cNvPr id="576" name="Google Shape;576;p32"/>
          <p:cNvGrpSpPr/>
          <p:nvPr/>
        </p:nvGrpSpPr>
        <p:grpSpPr>
          <a:xfrm>
            <a:off x="1276688" y="2566988"/>
            <a:ext cx="1944600" cy="1569600"/>
            <a:chOff x="1271925" y="2571750"/>
            <a:chExt cx="1944600" cy="1569600"/>
          </a:xfrm>
        </p:grpSpPr>
        <p:sp>
          <p:nvSpPr>
            <p:cNvPr id="577" name="Google Shape;577;p32"/>
            <p:cNvSpPr/>
            <p:nvPr/>
          </p:nvSpPr>
          <p:spPr>
            <a:xfrm flipH="1">
              <a:off x="1271925" y="2571750"/>
              <a:ext cx="1944600" cy="1569600"/>
            </a:xfrm>
            <a:prstGeom prst="round2DiagRect">
              <a:avLst>
                <a:gd name="adj1" fmla="val 0"/>
                <a:gd name="adj2" fmla="val 1776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txBox="1"/>
            <p:nvPr/>
          </p:nvSpPr>
          <p:spPr>
            <a:xfrm>
              <a:off x="1276738" y="2814263"/>
              <a:ext cx="1935000" cy="45990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rgbClr val="FFFFFF"/>
                  </a:solidFill>
                  <a:latin typeface="Roboto"/>
                  <a:ea typeface="Roboto"/>
                  <a:cs typeface="Roboto"/>
                  <a:sym typeface="Roboto"/>
                </a:rPr>
                <a:t>Trip Data</a:t>
              </a:r>
              <a:endParaRPr dirty="0">
                <a:solidFill>
                  <a:srgbClr val="FFFFFF"/>
                </a:solidFill>
                <a:latin typeface="Roboto"/>
                <a:ea typeface="Roboto"/>
                <a:cs typeface="Roboto"/>
                <a:sym typeface="Roboto"/>
              </a:endParaRPr>
            </a:p>
          </p:txBody>
        </p:sp>
        <p:sp>
          <p:nvSpPr>
            <p:cNvPr id="579" name="Google Shape;579;p32"/>
            <p:cNvSpPr txBox="1"/>
            <p:nvPr/>
          </p:nvSpPr>
          <p:spPr>
            <a:xfrm>
              <a:off x="1276738" y="3274163"/>
              <a:ext cx="1935000" cy="512400"/>
            </a:xfrm>
            <a:prstGeom prst="rect">
              <a:avLst/>
            </a:prstGeom>
            <a:solidFill>
              <a:schemeClr val="dk1"/>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100" dirty="0">
                  <a:solidFill>
                    <a:srgbClr val="FFFFFF"/>
                  </a:solidFill>
                  <a:latin typeface="Roboto"/>
                  <a:ea typeface="Roboto"/>
                  <a:cs typeface="Roboto"/>
                  <a:sym typeface="Roboto"/>
                </a:rPr>
                <a:t>Iterative monitoring database</a:t>
              </a:r>
              <a:endParaRPr sz="1100" dirty="0">
                <a:solidFill>
                  <a:srgbClr val="FFFFFF"/>
                </a:solidFill>
                <a:latin typeface="Roboto"/>
                <a:ea typeface="Roboto"/>
                <a:cs typeface="Roboto"/>
                <a:sym typeface="Roboto"/>
              </a:endParaRPr>
            </a:p>
          </p:txBody>
        </p:sp>
      </p:grpSp>
      <p:grpSp>
        <p:nvGrpSpPr>
          <p:cNvPr id="580" name="Google Shape;580;p32"/>
          <p:cNvGrpSpPr/>
          <p:nvPr/>
        </p:nvGrpSpPr>
        <p:grpSpPr>
          <a:xfrm>
            <a:off x="3216500" y="2566988"/>
            <a:ext cx="1944619" cy="1569600"/>
            <a:chOff x="3216500" y="2571750"/>
            <a:chExt cx="1944619" cy="1569600"/>
          </a:xfrm>
        </p:grpSpPr>
        <p:sp>
          <p:nvSpPr>
            <p:cNvPr id="581" name="Google Shape;581;p32"/>
            <p:cNvSpPr/>
            <p:nvPr/>
          </p:nvSpPr>
          <p:spPr>
            <a:xfrm rot="10800000">
              <a:off x="3216519" y="2571750"/>
              <a:ext cx="1944600" cy="1569600"/>
            </a:xfrm>
            <a:prstGeom prst="round2DiagRect">
              <a:avLst>
                <a:gd name="adj1" fmla="val 0"/>
                <a:gd name="adj2" fmla="val 17764"/>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txBox="1"/>
            <p:nvPr/>
          </p:nvSpPr>
          <p:spPr>
            <a:xfrm>
              <a:off x="3221304" y="2814263"/>
              <a:ext cx="1935000" cy="459900"/>
            </a:xfrm>
            <a:prstGeom prst="rect">
              <a:avLst/>
            </a:prstGeom>
            <a:solidFill>
              <a:srgbClr val="66666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83" name="Google Shape;583;p32"/>
            <p:cNvSpPr txBox="1"/>
            <p:nvPr/>
          </p:nvSpPr>
          <p:spPr>
            <a:xfrm>
              <a:off x="3216500" y="3274163"/>
              <a:ext cx="1944600" cy="71724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100" dirty="0">
                  <a:solidFill>
                    <a:srgbClr val="FFFFFF"/>
                  </a:solidFill>
                  <a:latin typeface="Roboto"/>
                  <a:ea typeface="Roboto"/>
                  <a:cs typeface="Roboto"/>
                  <a:sym typeface="Roboto"/>
                </a:rPr>
                <a:t>Time given back is then applied to optimize and find new ways to deliver value.</a:t>
              </a:r>
              <a:endParaRPr sz="1100" dirty="0">
                <a:solidFill>
                  <a:srgbClr val="FFFFFF"/>
                </a:solidFill>
                <a:latin typeface="Roboto"/>
                <a:ea typeface="Roboto"/>
                <a:cs typeface="Roboto"/>
                <a:sym typeface="Roboto"/>
              </a:endParaRPr>
            </a:p>
          </p:txBody>
        </p:sp>
      </p:grpSp>
      <p:grpSp>
        <p:nvGrpSpPr>
          <p:cNvPr id="584" name="Google Shape;584;p32"/>
          <p:cNvGrpSpPr/>
          <p:nvPr/>
        </p:nvGrpSpPr>
        <p:grpSpPr>
          <a:xfrm>
            <a:off x="3053468" y="2405696"/>
            <a:ext cx="334125" cy="334078"/>
            <a:chOff x="3157188" y="909150"/>
            <a:chExt cx="470400" cy="470400"/>
          </a:xfrm>
        </p:grpSpPr>
        <p:sp>
          <p:nvSpPr>
            <p:cNvPr id="585" name="Google Shape;585;p32"/>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3243138" y="995100"/>
              <a:ext cx="298500" cy="298500"/>
            </a:xfrm>
            <a:prstGeom prst="mathPlus">
              <a:avLst>
                <a:gd name="adj1" fmla="val 990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90"/>
        <p:cNvGrpSpPr/>
        <p:nvPr/>
      </p:nvGrpSpPr>
      <p:grpSpPr>
        <a:xfrm>
          <a:off x="0" y="0"/>
          <a:ext cx="0" cy="0"/>
          <a:chOff x="0" y="0"/>
          <a:chExt cx="0" cy="0"/>
        </a:xfrm>
      </p:grpSpPr>
      <p:sp>
        <p:nvSpPr>
          <p:cNvPr id="591" name="Google Shape;591;p33"/>
          <p:cNvSpPr/>
          <p:nvPr/>
        </p:nvSpPr>
        <p:spPr>
          <a:xfrm>
            <a:off x="103000" y="2593200"/>
            <a:ext cx="526500" cy="76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593" name="Google Shape;593;p33"/>
          <p:cNvSpPr txBox="1"/>
          <p:nvPr/>
        </p:nvSpPr>
        <p:spPr>
          <a:xfrm>
            <a:off x="555825" y="96325"/>
            <a:ext cx="7030500" cy="99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b="1">
                <a:solidFill>
                  <a:srgbClr val="FFFFFF"/>
                </a:solidFill>
                <a:latin typeface="Maven Pro"/>
                <a:ea typeface="Maven Pro"/>
                <a:cs typeface="Maven Pro"/>
                <a:sym typeface="Maven Pro"/>
              </a:rPr>
              <a:t>Looking Forward</a:t>
            </a:r>
            <a:endParaRPr sz="3600" b="1">
              <a:solidFill>
                <a:srgbClr val="FFFFFF"/>
              </a:solidFill>
              <a:latin typeface="Maven Pro"/>
              <a:ea typeface="Maven Pro"/>
              <a:cs typeface="Maven Pro"/>
              <a:sym typeface="Maven Pro"/>
            </a:endParaRPr>
          </a:p>
        </p:txBody>
      </p:sp>
      <p:sp>
        <p:nvSpPr>
          <p:cNvPr id="594" name="Google Shape;594;p33"/>
          <p:cNvSpPr/>
          <p:nvPr/>
        </p:nvSpPr>
        <p:spPr>
          <a:xfrm>
            <a:off x="5735308" y="961175"/>
            <a:ext cx="3305700" cy="6690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FFFF"/>
                </a:solidFill>
                <a:latin typeface="Roboto"/>
                <a:ea typeface="Roboto"/>
                <a:cs typeface="Roboto"/>
                <a:sym typeface="Roboto"/>
              </a:rPr>
              <a:t>Proactive Monitoring</a:t>
            </a:r>
            <a:endParaRPr b="1" dirty="0">
              <a:solidFill>
                <a:srgbClr val="FFFFFF"/>
              </a:solidFill>
              <a:latin typeface="Roboto"/>
              <a:ea typeface="Roboto"/>
              <a:cs typeface="Roboto"/>
              <a:sym typeface="Roboto"/>
            </a:endParaRPr>
          </a:p>
        </p:txBody>
      </p:sp>
      <p:sp>
        <p:nvSpPr>
          <p:cNvPr id="595" name="Google Shape;595;p33"/>
          <p:cNvSpPr/>
          <p:nvPr/>
        </p:nvSpPr>
        <p:spPr>
          <a:xfrm>
            <a:off x="102992" y="961389"/>
            <a:ext cx="3546900" cy="669000"/>
          </a:xfrm>
          <a:prstGeom prst="homePlate">
            <a:avLst>
              <a:gd name="adj" fmla="val 50000"/>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Roboto"/>
                <a:ea typeface="Roboto"/>
                <a:cs typeface="Roboto"/>
                <a:sym typeface="Roboto"/>
              </a:rPr>
              <a:t>Increase Number</a:t>
            </a:r>
            <a:endParaRPr b="1" dirty="0">
              <a:solidFill>
                <a:srgbClr val="FFFFFF"/>
              </a:solidFill>
              <a:latin typeface="Roboto"/>
              <a:ea typeface="Roboto"/>
              <a:cs typeface="Roboto"/>
              <a:sym typeface="Roboto"/>
            </a:endParaRPr>
          </a:p>
          <a:p>
            <a:pPr marL="0" lvl="0" indent="0" algn="ctr" rtl="0">
              <a:spcBef>
                <a:spcPts val="0"/>
              </a:spcBef>
              <a:spcAft>
                <a:spcPts val="0"/>
              </a:spcAft>
              <a:buNone/>
            </a:pPr>
            <a:r>
              <a:rPr lang="en" b="1" dirty="0">
                <a:solidFill>
                  <a:srgbClr val="FFFFFF"/>
                </a:solidFill>
                <a:latin typeface="Roboto"/>
                <a:ea typeface="Roboto"/>
                <a:cs typeface="Roboto"/>
                <a:sym typeface="Roboto"/>
              </a:rPr>
              <a:t>Of </a:t>
            </a:r>
            <a:r>
              <a:rPr lang="en-US" b="1" dirty="0">
                <a:solidFill>
                  <a:srgbClr val="FFFFFF"/>
                </a:solidFill>
                <a:latin typeface="Roboto"/>
                <a:ea typeface="Roboto"/>
                <a:cs typeface="Roboto"/>
                <a:sym typeface="Roboto"/>
              </a:rPr>
              <a:t>Features</a:t>
            </a:r>
            <a:endParaRPr b="1" dirty="0">
              <a:solidFill>
                <a:srgbClr val="FFFFFF"/>
              </a:solidFill>
              <a:latin typeface="Roboto"/>
              <a:ea typeface="Roboto"/>
              <a:cs typeface="Roboto"/>
              <a:sym typeface="Roboto"/>
            </a:endParaRPr>
          </a:p>
        </p:txBody>
      </p:sp>
      <p:sp>
        <p:nvSpPr>
          <p:cNvPr id="596" name="Google Shape;596;p33"/>
          <p:cNvSpPr/>
          <p:nvPr/>
        </p:nvSpPr>
        <p:spPr>
          <a:xfrm>
            <a:off x="3047196" y="961175"/>
            <a:ext cx="3305700" cy="669000"/>
          </a:xfrm>
          <a:prstGeom prst="chevron">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FFFF"/>
                </a:solidFill>
                <a:latin typeface="Roboto"/>
                <a:ea typeface="Roboto"/>
                <a:cs typeface="Roboto"/>
                <a:sym typeface="Roboto"/>
              </a:rPr>
              <a:t>Data Capture</a:t>
            </a:r>
            <a:endParaRPr b="1" dirty="0">
              <a:solidFill>
                <a:srgbClr val="FFFFFF"/>
              </a:solidFill>
              <a:latin typeface="Roboto"/>
              <a:ea typeface="Roboto"/>
              <a:cs typeface="Roboto"/>
              <a:sym typeface="Roboto"/>
            </a:endParaRPr>
          </a:p>
        </p:txBody>
      </p:sp>
      <p:sp>
        <p:nvSpPr>
          <p:cNvPr id="597" name="Google Shape;597;p33"/>
          <p:cNvSpPr/>
          <p:nvPr/>
        </p:nvSpPr>
        <p:spPr>
          <a:xfrm rot="-5400000" flipH="1">
            <a:off x="-299900" y="2035550"/>
            <a:ext cx="1332300" cy="526500"/>
          </a:xfrm>
          <a:prstGeom prst="homePlate">
            <a:avLst>
              <a:gd name="adj" fmla="val 50000"/>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Current</a:t>
            </a:r>
            <a:endParaRPr b="1">
              <a:solidFill>
                <a:srgbClr val="FFFFFF"/>
              </a:solidFill>
            </a:endParaRPr>
          </a:p>
        </p:txBody>
      </p:sp>
      <p:sp>
        <p:nvSpPr>
          <p:cNvPr id="598" name="Google Shape;598;p33"/>
          <p:cNvSpPr/>
          <p:nvPr/>
        </p:nvSpPr>
        <p:spPr>
          <a:xfrm rot="-5400000" flipH="1">
            <a:off x="-305600" y="3362193"/>
            <a:ext cx="1343700" cy="5265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Future</a:t>
            </a:r>
            <a:endParaRPr b="1">
              <a:solidFill>
                <a:srgbClr val="FFFFFF"/>
              </a:solidFill>
            </a:endParaRPr>
          </a:p>
        </p:txBody>
      </p:sp>
      <p:graphicFrame>
        <p:nvGraphicFramePr>
          <p:cNvPr id="599" name="Google Shape;599;p33"/>
          <p:cNvGraphicFramePr/>
          <p:nvPr>
            <p:extLst>
              <p:ext uri="{D42A27DB-BD31-4B8C-83A1-F6EECF244321}">
                <p14:modId xmlns:p14="http://schemas.microsoft.com/office/powerpoint/2010/main" val="1244345323"/>
              </p:ext>
            </p:extLst>
          </p:nvPr>
        </p:nvGraphicFramePr>
        <p:xfrm>
          <a:off x="629500" y="1630400"/>
          <a:ext cx="8074950" cy="3485382"/>
        </p:xfrm>
        <a:graphic>
          <a:graphicData uri="http://schemas.openxmlformats.org/drawingml/2006/table">
            <a:tbl>
              <a:tblPr>
                <a:noFill/>
                <a:tableStyleId>{865FC3A8-3304-40F4-9B61-89F5A4A83C17}</a:tableStyleId>
              </a:tblPr>
              <a:tblGrid>
                <a:gridCol w="2691650">
                  <a:extLst>
                    <a:ext uri="{9D8B030D-6E8A-4147-A177-3AD203B41FA5}">
                      <a16:colId xmlns:a16="http://schemas.microsoft.com/office/drawing/2014/main" val="20000"/>
                    </a:ext>
                  </a:extLst>
                </a:gridCol>
                <a:gridCol w="2691650">
                  <a:extLst>
                    <a:ext uri="{9D8B030D-6E8A-4147-A177-3AD203B41FA5}">
                      <a16:colId xmlns:a16="http://schemas.microsoft.com/office/drawing/2014/main" val="20001"/>
                    </a:ext>
                  </a:extLst>
                </a:gridCol>
                <a:gridCol w="2691650">
                  <a:extLst>
                    <a:ext uri="{9D8B030D-6E8A-4147-A177-3AD203B41FA5}">
                      <a16:colId xmlns:a16="http://schemas.microsoft.com/office/drawing/2014/main" val="20002"/>
                    </a:ext>
                  </a:extLst>
                </a:gridCol>
              </a:tblGrid>
              <a:tr h="1333450">
                <a:tc>
                  <a:txBody>
                    <a:bodyPr/>
                    <a:lstStyle/>
                    <a:p>
                      <a:pPr marL="0" lvl="0" indent="0" algn="l" rtl="0">
                        <a:spcBef>
                          <a:spcPts val="0"/>
                        </a:spcBef>
                        <a:spcAft>
                          <a:spcPts val="0"/>
                        </a:spcAft>
                        <a:buNone/>
                      </a:pPr>
                      <a:r>
                        <a:rPr lang="en-US" sz="1200" dirty="0">
                          <a:solidFill>
                            <a:srgbClr val="FFFFFF"/>
                          </a:solidFill>
                        </a:rPr>
                        <a:t>The historical method of data storage is not scalable as the data has grown too large for any individual to analyze on the company issues equipment.</a:t>
                      </a:r>
                      <a:endParaRPr sz="1200" dirty="0">
                        <a:solidFill>
                          <a:srgbClr val="FFFFFF"/>
                        </a:solidFill>
                      </a:endParaRPr>
                    </a:p>
                  </a:txBody>
                  <a:tcPr marL="137150" marR="137150" marT="137150" marB="1371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US" sz="1200" dirty="0">
                          <a:solidFill>
                            <a:srgbClr val="FFFFFF"/>
                          </a:solidFill>
                          <a:latin typeface="Roboto"/>
                          <a:ea typeface="Roboto"/>
                          <a:cs typeface="Roboto"/>
                          <a:sym typeface="Roboto"/>
                        </a:rPr>
                        <a:t>Currently the system captures data and houses it for academic training purposes.</a:t>
                      </a:r>
                      <a:endParaRPr dirty="0"/>
                    </a:p>
                  </a:txBody>
                  <a:tcPr marL="137150" marR="137150" marT="137150" marB="1371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US" sz="1200" dirty="0">
                          <a:solidFill>
                            <a:srgbClr val="FFFFFF"/>
                          </a:solidFill>
                          <a:latin typeface="Roboto"/>
                          <a:ea typeface="Roboto"/>
                          <a:cs typeface="Roboto"/>
                          <a:sym typeface="Roboto"/>
                        </a:rPr>
                        <a:t>Currently the use-case here while academic in nature is static.</a:t>
                      </a:r>
                      <a:endParaRPr dirty="0"/>
                    </a:p>
                  </a:txBody>
                  <a:tcPr marL="137150" marR="137150" marT="137150" marB="1371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333450">
                <a:tc>
                  <a:txBody>
                    <a:bodyPr/>
                    <a:lstStyle/>
                    <a:p>
                      <a:pPr marL="0" lvl="0" indent="0" algn="just" rtl="0">
                        <a:lnSpc>
                          <a:spcPct val="115000"/>
                        </a:lnSpc>
                        <a:spcBef>
                          <a:spcPts val="0"/>
                        </a:spcBef>
                        <a:spcAft>
                          <a:spcPts val="0"/>
                        </a:spcAft>
                        <a:buClr>
                          <a:srgbClr val="000000"/>
                        </a:buClr>
                        <a:buSzPts val="1100"/>
                        <a:buFont typeface="Arial"/>
                        <a:buNone/>
                      </a:pPr>
                      <a:r>
                        <a:rPr lang="en" sz="1200" dirty="0">
                          <a:solidFill>
                            <a:srgbClr val="FFFFFF"/>
                          </a:solidFill>
                          <a:latin typeface="Roboto"/>
                          <a:ea typeface="Roboto"/>
                          <a:cs typeface="Roboto"/>
                          <a:sym typeface="Roboto"/>
                        </a:rPr>
                        <a:t>As the Data Engineering effort ramps up It may be beneficial to select other ridership features for instance </a:t>
                      </a:r>
                      <a:r>
                        <a:rPr lang="en-US" sz="1200" dirty="0">
                          <a:solidFill>
                            <a:srgbClr val="FFFFFF"/>
                          </a:solidFill>
                          <a:latin typeface="Roboto"/>
                          <a:ea typeface="Roboto"/>
                          <a:cs typeface="Roboto"/>
                          <a:sym typeface="Roboto"/>
                        </a:rPr>
                        <a:t>demographic information and or regional information such as taste and locale</a:t>
                      </a:r>
                      <a:r>
                        <a:rPr lang="en" sz="1200" dirty="0">
                          <a:solidFill>
                            <a:srgbClr val="FFFFFF"/>
                          </a:solidFill>
                          <a:latin typeface="Roboto"/>
                          <a:ea typeface="Roboto"/>
                          <a:cs typeface="Roboto"/>
                          <a:sym typeface="Roboto"/>
                        </a:rPr>
                        <a:t>.</a:t>
                      </a:r>
                      <a:endParaRPr dirty="0"/>
                    </a:p>
                  </a:txBody>
                  <a:tcPr marL="137150" marR="137150" marT="137150" marB="1371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just" rtl="0">
                        <a:lnSpc>
                          <a:spcPct val="115000"/>
                        </a:lnSpc>
                        <a:spcBef>
                          <a:spcPts val="0"/>
                        </a:spcBef>
                        <a:spcAft>
                          <a:spcPts val="0"/>
                        </a:spcAft>
                        <a:buClr>
                          <a:srgbClr val="000000"/>
                        </a:buClr>
                        <a:buSzPts val="1100"/>
                        <a:buFont typeface="Arial"/>
                        <a:buNone/>
                      </a:pPr>
                      <a:r>
                        <a:rPr lang="en" sz="1200" dirty="0">
                          <a:solidFill>
                            <a:srgbClr val="FFFFFF"/>
                          </a:solidFill>
                          <a:latin typeface="Roboto"/>
                          <a:ea typeface="Roboto"/>
                          <a:cs typeface="Roboto"/>
                          <a:sym typeface="Roboto"/>
                        </a:rPr>
                        <a:t>It may be beneficial to </a:t>
                      </a:r>
                      <a:r>
                        <a:rPr lang="en-US" sz="1200" dirty="0">
                          <a:solidFill>
                            <a:srgbClr val="FFFFFF"/>
                          </a:solidFill>
                          <a:latin typeface="Roboto"/>
                          <a:ea typeface="Roboto"/>
                          <a:cs typeface="Roboto"/>
                          <a:sym typeface="Roboto"/>
                        </a:rPr>
                        <a:t>invest in a cloud database i.e. Azure Cosmos DB so that trip data can be added to via crowd sourced and employ a team of Data Stewards to ensure ETL processes clean the data to be stored in academic data marts.</a:t>
                      </a:r>
                      <a:endParaRPr dirty="0"/>
                    </a:p>
                  </a:txBody>
                  <a:tcPr marL="137150" marR="137150" marT="137150" marB="1371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just" rtl="0">
                        <a:lnSpc>
                          <a:spcPct val="115000"/>
                        </a:lnSpc>
                        <a:spcBef>
                          <a:spcPts val="0"/>
                        </a:spcBef>
                        <a:spcAft>
                          <a:spcPts val="0"/>
                        </a:spcAft>
                        <a:buClr>
                          <a:srgbClr val="000000"/>
                        </a:buClr>
                        <a:buSzPts val="1100"/>
                        <a:buFont typeface="Arial"/>
                        <a:buNone/>
                      </a:pPr>
                      <a:r>
                        <a:rPr lang="en-US" sz="1200" dirty="0">
                          <a:solidFill>
                            <a:srgbClr val="FFFFFF"/>
                          </a:solidFill>
                          <a:latin typeface="Roboto"/>
                          <a:ea typeface="Roboto"/>
                          <a:cs typeface="Roboto"/>
                          <a:sym typeface="Roboto"/>
                        </a:rPr>
                        <a:t>It is critical that information like this gets out as it has far reached implications to foster and environment of inclusion and diverse thought. For instance, building a storage container and establishing an API will allow more analysts and data scientists to find ways at improving process for NYC.</a:t>
                      </a:r>
                      <a:endParaRPr dirty="0"/>
                    </a:p>
                  </a:txBody>
                  <a:tcPr marL="137150" marR="137150" marT="137150" marB="1371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85"/>
        <p:cNvGrpSpPr/>
        <p:nvPr/>
      </p:nvGrpSpPr>
      <p:grpSpPr>
        <a:xfrm>
          <a:off x="0" y="0"/>
          <a:ext cx="0" cy="0"/>
          <a:chOff x="0" y="0"/>
          <a:chExt cx="0" cy="0"/>
        </a:xfrm>
      </p:grpSpPr>
      <p:sp>
        <p:nvSpPr>
          <p:cNvPr id="286" name="Google Shape;286;p1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Table of Contents</a:t>
            </a:r>
            <a:endParaRPr>
              <a:solidFill>
                <a:srgbClr val="FFFFFF"/>
              </a:solidFill>
            </a:endParaRPr>
          </a:p>
        </p:txBody>
      </p:sp>
      <p:sp>
        <p:nvSpPr>
          <p:cNvPr id="287" name="Google Shape;287;p14"/>
          <p:cNvSpPr txBox="1">
            <a:spLocks noGrp="1"/>
          </p:cNvSpPr>
          <p:nvPr>
            <p:ph type="body" idx="1"/>
          </p:nvPr>
        </p:nvSpPr>
        <p:spPr>
          <a:xfrm>
            <a:off x="1303800" y="1163050"/>
            <a:ext cx="7030500" cy="33558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FFFFFF"/>
              </a:buClr>
              <a:buSzPts val="1800"/>
              <a:buFont typeface="Nunito"/>
              <a:buAutoNum type="arabicPeriod"/>
            </a:pPr>
            <a:r>
              <a:rPr lang="en-US" sz="1800" dirty="0">
                <a:solidFill>
                  <a:srgbClr val="FFFFFF"/>
                </a:solidFill>
              </a:rPr>
              <a:t>Phase I. Business Understanding</a:t>
            </a:r>
            <a:endParaRPr sz="1800" dirty="0">
              <a:solidFill>
                <a:srgbClr val="FFFFFF"/>
              </a:solidFill>
            </a:endParaRPr>
          </a:p>
          <a:p>
            <a:pPr marL="914400" marR="0" lvl="1" indent="-317500" algn="l" rtl="0">
              <a:lnSpc>
                <a:spcPct val="115000"/>
              </a:lnSpc>
              <a:spcBef>
                <a:spcPts val="0"/>
              </a:spcBef>
              <a:spcAft>
                <a:spcPts val="0"/>
              </a:spcAft>
              <a:buClr>
                <a:srgbClr val="FFFFFF"/>
              </a:buClr>
              <a:buSzPts val="1400"/>
              <a:buFont typeface="Nunito"/>
              <a:buAutoNum type="alphaLcPeriod"/>
            </a:pPr>
            <a:r>
              <a:rPr lang="en" sz="1400" dirty="0">
                <a:solidFill>
                  <a:srgbClr val="FFFFFF"/>
                </a:solidFill>
              </a:rPr>
              <a:t>Project Flow - Business </a:t>
            </a:r>
          </a:p>
          <a:p>
            <a:pPr marL="914400" marR="0" lvl="1" indent="-317500" algn="l" rtl="0">
              <a:lnSpc>
                <a:spcPct val="115000"/>
              </a:lnSpc>
              <a:spcBef>
                <a:spcPts val="0"/>
              </a:spcBef>
              <a:spcAft>
                <a:spcPts val="0"/>
              </a:spcAft>
              <a:buClr>
                <a:srgbClr val="FFFFFF"/>
              </a:buClr>
              <a:buSzPts val="1400"/>
              <a:buFont typeface="Nunito"/>
              <a:buAutoNum type="alphaLcPeriod"/>
            </a:pPr>
            <a:r>
              <a:rPr lang="en" sz="1400" dirty="0">
                <a:solidFill>
                  <a:srgbClr val="FFFFFF"/>
                </a:solidFill>
              </a:rPr>
              <a:t>Project Flow - Details</a:t>
            </a:r>
            <a:endParaRPr sz="1400" dirty="0">
              <a:solidFill>
                <a:srgbClr val="FFFFFF"/>
              </a:solidFill>
            </a:endParaRPr>
          </a:p>
          <a:p>
            <a:pPr marL="457200" marR="0" lvl="0" indent="-342900" algn="l" rtl="0">
              <a:lnSpc>
                <a:spcPct val="115000"/>
              </a:lnSpc>
              <a:spcBef>
                <a:spcPts val="0"/>
              </a:spcBef>
              <a:spcAft>
                <a:spcPts val="0"/>
              </a:spcAft>
              <a:buClr>
                <a:srgbClr val="FFFFFF"/>
              </a:buClr>
              <a:buSzPts val="1800"/>
              <a:buFont typeface="Nunito"/>
              <a:buAutoNum type="arabicPeriod"/>
            </a:pPr>
            <a:r>
              <a:rPr lang="en-US" sz="1800" dirty="0">
                <a:solidFill>
                  <a:srgbClr val="FFFFFF"/>
                </a:solidFill>
              </a:rPr>
              <a:t>Phase II. Data Understanding</a:t>
            </a:r>
            <a:endParaRPr sz="1800" dirty="0">
              <a:solidFill>
                <a:srgbClr val="FFFFFF"/>
              </a:solidFill>
            </a:endParaRPr>
          </a:p>
          <a:p>
            <a:pPr marL="457200" marR="0" lvl="0" indent="-342900" algn="l" rtl="0">
              <a:lnSpc>
                <a:spcPct val="115000"/>
              </a:lnSpc>
              <a:spcBef>
                <a:spcPts val="0"/>
              </a:spcBef>
              <a:spcAft>
                <a:spcPts val="0"/>
              </a:spcAft>
              <a:buClr>
                <a:srgbClr val="FFFFFF"/>
              </a:buClr>
              <a:buSzPts val="1800"/>
              <a:buFont typeface="Nunito"/>
              <a:buAutoNum type="arabicPeriod"/>
            </a:pPr>
            <a:r>
              <a:rPr lang="en-US" sz="1800" dirty="0">
                <a:solidFill>
                  <a:srgbClr val="FFFFFF"/>
                </a:solidFill>
              </a:rPr>
              <a:t>Phase III. Data Preparation</a:t>
            </a:r>
            <a:endParaRPr sz="1800" dirty="0">
              <a:solidFill>
                <a:srgbClr val="FFFFFF"/>
              </a:solidFill>
            </a:endParaRPr>
          </a:p>
          <a:p>
            <a:pPr marL="457200" marR="0" lvl="0" indent="-342900" algn="l" rtl="0">
              <a:lnSpc>
                <a:spcPct val="115000"/>
              </a:lnSpc>
              <a:spcBef>
                <a:spcPts val="0"/>
              </a:spcBef>
              <a:spcAft>
                <a:spcPts val="0"/>
              </a:spcAft>
              <a:buClr>
                <a:srgbClr val="FFFFFF"/>
              </a:buClr>
              <a:buSzPts val="1800"/>
              <a:buFont typeface="Nunito"/>
              <a:buAutoNum type="arabicPeriod"/>
            </a:pPr>
            <a:r>
              <a:rPr lang="en-US" sz="1800" dirty="0">
                <a:solidFill>
                  <a:srgbClr val="FFFFFF"/>
                </a:solidFill>
              </a:rPr>
              <a:t>Phase IV. Modeling</a:t>
            </a:r>
          </a:p>
          <a:p>
            <a:pPr marL="457200" marR="0" lvl="0" indent="-342900" algn="l" rtl="0">
              <a:lnSpc>
                <a:spcPct val="115000"/>
              </a:lnSpc>
              <a:spcBef>
                <a:spcPts val="0"/>
              </a:spcBef>
              <a:spcAft>
                <a:spcPts val="0"/>
              </a:spcAft>
              <a:buClr>
                <a:srgbClr val="FFFFFF"/>
              </a:buClr>
              <a:buSzPts val="1800"/>
              <a:buFont typeface="Nunito"/>
              <a:buAutoNum type="arabicPeriod"/>
            </a:pPr>
            <a:r>
              <a:rPr lang="en-US" sz="1800" dirty="0">
                <a:solidFill>
                  <a:srgbClr val="FFFFFF"/>
                </a:solidFill>
              </a:rPr>
              <a:t>Phase V. Evaluation</a:t>
            </a:r>
          </a:p>
          <a:p>
            <a:pPr marL="457200" marR="0" lvl="0" indent="-342900" algn="l" rtl="0">
              <a:lnSpc>
                <a:spcPct val="115000"/>
              </a:lnSpc>
              <a:spcBef>
                <a:spcPts val="0"/>
              </a:spcBef>
              <a:spcAft>
                <a:spcPts val="0"/>
              </a:spcAft>
              <a:buClr>
                <a:srgbClr val="FFFFFF"/>
              </a:buClr>
              <a:buSzPts val="1800"/>
              <a:buFont typeface="Nunito"/>
              <a:buAutoNum type="arabicPeriod"/>
            </a:pPr>
            <a:r>
              <a:rPr lang="en-US" sz="1800" dirty="0">
                <a:solidFill>
                  <a:srgbClr val="FFFFFF"/>
                </a:solidFill>
              </a:rPr>
              <a:t>Phase VI. Deployment Iteration I</a:t>
            </a:r>
            <a:br>
              <a:rPr lang="en" sz="1800" dirty="0">
                <a:solidFill>
                  <a:srgbClr val="FFFFFF"/>
                </a:solidFill>
              </a:rPr>
            </a:br>
            <a:endParaRPr sz="1400" dirty="0">
              <a:solidFill>
                <a:srgbClr val="FFFFFF"/>
              </a:solidFill>
            </a:endParaRPr>
          </a:p>
          <a:p>
            <a:pPr marL="0" lvl="0" indent="0" algn="l" rtl="0">
              <a:spcBef>
                <a:spcPts val="1600"/>
              </a:spcBef>
              <a:spcAft>
                <a:spcPts val="1600"/>
              </a:spcAft>
              <a:buNone/>
            </a:pPr>
            <a:endParaRPr dirty="0">
              <a:solidFill>
                <a:srgbClr val="FFFFFF"/>
              </a:solidFill>
            </a:endParaRPr>
          </a:p>
        </p:txBody>
      </p:sp>
      <p:sp>
        <p:nvSpPr>
          <p:cNvPr id="288" name="Google Shape;288;p1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solidFill>
                  <a:srgbClr val="FFFFFF"/>
                </a:solidFill>
              </a:rPr>
              <a:t>2</a:t>
            </a:fld>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92"/>
        <p:cNvGrpSpPr/>
        <p:nvPr/>
      </p:nvGrpSpPr>
      <p:grpSpPr>
        <a:xfrm>
          <a:off x="0" y="0"/>
          <a:ext cx="0" cy="0"/>
          <a:chOff x="0" y="0"/>
          <a:chExt cx="0" cy="0"/>
        </a:xfrm>
      </p:grpSpPr>
      <p:grpSp>
        <p:nvGrpSpPr>
          <p:cNvPr id="293" name="Google Shape;293;p15"/>
          <p:cNvGrpSpPr/>
          <p:nvPr/>
        </p:nvGrpSpPr>
        <p:grpSpPr>
          <a:xfrm>
            <a:off x="78838" y="1635263"/>
            <a:ext cx="745200" cy="745200"/>
            <a:chOff x="2315825" y="3550925"/>
            <a:chExt cx="745200" cy="745200"/>
          </a:xfrm>
        </p:grpSpPr>
        <p:sp>
          <p:nvSpPr>
            <p:cNvPr id="294" name="Google Shape;294;p15"/>
            <p:cNvSpPr/>
            <p:nvPr/>
          </p:nvSpPr>
          <p:spPr>
            <a:xfrm>
              <a:off x="2315825" y="3550925"/>
              <a:ext cx="745200" cy="74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5" name="Google Shape;295;p15"/>
            <p:cNvPicPr preferRelativeResize="0"/>
            <p:nvPr/>
          </p:nvPicPr>
          <p:blipFill>
            <a:blip r:embed="rId3">
              <a:alphaModFix/>
            </a:blip>
            <a:stretch>
              <a:fillRect/>
            </a:stretch>
          </p:blipFill>
          <p:spPr>
            <a:xfrm>
              <a:off x="2386000" y="3621100"/>
              <a:ext cx="604850" cy="604850"/>
            </a:xfrm>
            <a:prstGeom prst="rect">
              <a:avLst/>
            </a:prstGeom>
            <a:noFill/>
            <a:ln>
              <a:noFill/>
            </a:ln>
          </p:spPr>
        </p:pic>
      </p:grpSp>
      <p:sp>
        <p:nvSpPr>
          <p:cNvPr id="296" name="Google Shape;296;p15"/>
          <p:cNvSpPr txBox="1">
            <a:spLocks noGrp="1"/>
          </p:cNvSpPr>
          <p:nvPr>
            <p:ph type="title"/>
          </p:nvPr>
        </p:nvSpPr>
        <p:spPr>
          <a:xfrm>
            <a:off x="824000" y="1635300"/>
            <a:ext cx="5857800" cy="18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Phase</a:t>
            </a:r>
            <a:r>
              <a:rPr lang="e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a:t>
            </a: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Business Understanding</a:t>
            </a:r>
            <a:endParaRPr dirty="0">
              <a:latin typeface="Times New Roman" panose="02020603050405020304" pitchFamily="18" charset="0"/>
              <a:cs typeface="Times New Roman" panose="02020603050405020304" pitchFamily="18" charset="0"/>
            </a:endParaRPr>
          </a:p>
        </p:txBody>
      </p:sp>
      <p:sp>
        <p:nvSpPr>
          <p:cNvPr id="297" name="Google Shape;297;p1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6"/>
          <p:cNvSpPr txBox="1"/>
          <p:nvPr/>
        </p:nvSpPr>
        <p:spPr>
          <a:xfrm>
            <a:off x="555825" y="96325"/>
            <a:ext cx="7030500" cy="99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b="1" dirty="0">
                <a:solidFill>
                  <a:srgbClr val="FFFFFF"/>
                </a:solidFill>
                <a:latin typeface="Times New Roman" panose="02020603050405020304" pitchFamily="18" charset="0"/>
                <a:ea typeface="Maven Pro"/>
                <a:cs typeface="Times New Roman" panose="02020603050405020304" pitchFamily="18" charset="0"/>
                <a:sym typeface="Maven Pro"/>
              </a:rPr>
              <a:t>Project Flow</a:t>
            </a:r>
            <a:endParaRPr sz="3600" b="1" dirty="0">
              <a:solidFill>
                <a:srgbClr val="FFFFFF"/>
              </a:solidFill>
              <a:latin typeface="Times New Roman" panose="02020603050405020304" pitchFamily="18" charset="0"/>
              <a:ea typeface="Maven Pro"/>
              <a:cs typeface="Times New Roman" panose="02020603050405020304" pitchFamily="18" charset="0"/>
              <a:sym typeface="Maven Pro"/>
            </a:endParaRPr>
          </a:p>
        </p:txBody>
      </p:sp>
      <p:sp>
        <p:nvSpPr>
          <p:cNvPr id="303" name="Google Shape;303;p16"/>
          <p:cNvSpPr/>
          <p:nvPr/>
        </p:nvSpPr>
        <p:spPr>
          <a:xfrm rot="-5400000">
            <a:off x="2285175" y="1971475"/>
            <a:ext cx="1271100" cy="463200"/>
          </a:xfrm>
          <a:prstGeom prst="roundRect">
            <a:avLst>
              <a:gd name="adj" fmla="val 16667"/>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Business</a:t>
            </a:r>
            <a:endParaRPr sz="1800" b="1">
              <a:solidFill>
                <a:srgbClr val="FFFFFF"/>
              </a:solidFill>
            </a:endParaRPr>
          </a:p>
        </p:txBody>
      </p:sp>
      <p:sp>
        <p:nvSpPr>
          <p:cNvPr id="304" name="Google Shape;304;p16"/>
          <p:cNvSpPr/>
          <p:nvPr/>
        </p:nvSpPr>
        <p:spPr>
          <a:xfrm rot="-5400000">
            <a:off x="2434125" y="3320575"/>
            <a:ext cx="973200" cy="463200"/>
          </a:xfrm>
          <a:prstGeom prst="roundRect">
            <a:avLst>
              <a:gd name="adj" fmla="val 16667"/>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Data</a:t>
            </a:r>
            <a:endParaRPr sz="1800" b="1">
              <a:solidFill>
                <a:srgbClr val="FFFFFF"/>
              </a:solidFill>
            </a:endParaRPr>
          </a:p>
        </p:txBody>
      </p:sp>
      <p:sp>
        <p:nvSpPr>
          <p:cNvPr id="305" name="Google Shape;305;p16"/>
          <p:cNvSpPr/>
          <p:nvPr/>
        </p:nvSpPr>
        <p:spPr>
          <a:xfrm>
            <a:off x="5101725" y="1104300"/>
            <a:ext cx="1425600" cy="463200"/>
          </a:xfrm>
          <a:prstGeom prst="roundRect">
            <a:avLst>
              <a:gd name="adj" fmla="val 16667"/>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Solution</a:t>
            </a:r>
            <a:endParaRPr sz="1800" b="1">
              <a:solidFill>
                <a:srgbClr val="FFFFFF"/>
              </a:solidFill>
            </a:endParaRPr>
          </a:p>
        </p:txBody>
      </p:sp>
      <p:sp>
        <p:nvSpPr>
          <p:cNvPr id="306" name="Google Shape;306;p16"/>
          <p:cNvSpPr/>
          <p:nvPr/>
        </p:nvSpPr>
        <p:spPr>
          <a:xfrm>
            <a:off x="3152475" y="1104275"/>
            <a:ext cx="1425600" cy="463200"/>
          </a:xfrm>
          <a:prstGeom prst="roundRect">
            <a:avLst>
              <a:gd name="adj" fmla="val 16667"/>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Problem</a:t>
            </a:r>
            <a:endParaRPr sz="1800" b="1">
              <a:solidFill>
                <a:srgbClr val="FFFFFF"/>
              </a:solidFill>
            </a:endParaRPr>
          </a:p>
        </p:txBody>
      </p:sp>
      <p:sp>
        <p:nvSpPr>
          <p:cNvPr id="307" name="Google Shape;307;p16"/>
          <p:cNvSpPr/>
          <p:nvPr/>
        </p:nvSpPr>
        <p:spPr>
          <a:xfrm>
            <a:off x="3152475" y="1567525"/>
            <a:ext cx="1425600" cy="973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rgbClr val="FFFFFF"/>
                </a:solidFill>
              </a:rPr>
              <a:t>Wasted Time</a:t>
            </a:r>
          </a:p>
          <a:p>
            <a:pPr marL="0" lvl="0" indent="0" algn="ctr" rtl="0">
              <a:spcBef>
                <a:spcPts val="0"/>
              </a:spcBef>
              <a:spcAft>
                <a:spcPts val="0"/>
              </a:spcAft>
              <a:buNone/>
            </a:pPr>
            <a:r>
              <a:rPr lang="en-US" sz="1200" dirty="0">
                <a:solidFill>
                  <a:srgbClr val="FFFFFF"/>
                </a:solidFill>
              </a:rPr>
              <a:t>Search</a:t>
            </a:r>
          </a:p>
        </p:txBody>
      </p:sp>
      <p:sp>
        <p:nvSpPr>
          <p:cNvPr id="308" name="Google Shape;308;p16"/>
          <p:cNvSpPr/>
          <p:nvPr/>
        </p:nvSpPr>
        <p:spPr>
          <a:xfrm>
            <a:off x="3152475" y="3065125"/>
            <a:ext cx="1425600" cy="974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rgbClr val="FFFFFF"/>
                </a:solidFill>
              </a:rPr>
              <a:t>Data Stored in multiple .csv</a:t>
            </a:r>
          </a:p>
          <a:p>
            <a:pPr marL="0" lvl="0" indent="0" algn="ctr" rtl="0">
              <a:spcBef>
                <a:spcPts val="0"/>
              </a:spcBef>
              <a:spcAft>
                <a:spcPts val="0"/>
              </a:spcAft>
              <a:buNone/>
            </a:pPr>
            <a:endParaRPr dirty="0">
              <a:solidFill>
                <a:srgbClr val="FFFFFF"/>
              </a:solidFill>
            </a:endParaRPr>
          </a:p>
        </p:txBody>
      </p:sp>
      <p:sp>
        <p:nvSpPr>
          <p:cNvPr id="309" name="Google Shape;309;p16"/>
          <p:cNvSpPr/>
          <p:nvPr/>
        </p:nvSpPr>
        <p:spPr>
          <a:xfrm>
            <a:off x="5101725" y="3065100"/>
            <a:ext cx="1425600" cy="974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rgbClr val="FFFFFF"/>
                </a:solidFill>
              </a:rPr>
              <a:t>Engineer Data Pipeline to </a:t>
            </a:r>
            <a:r>
              <a:rPr lang="en-US" sz="1200" dirty="0" err="1">
                <a:solidFill>
                  <a:srgbClr val="FFFFFF"/>
                </a:solidFill>
              </a:rPr>
              <a:t>consoldate</a:t>
            </a:r>
            <a:endParaRPr lang="en-US" sz="1200" dirty="0">
              <a:solidFill>
                <a:srgbClr val="FFFFFF"/>
              </a:solidFill>
            </a:endParaRPr>
          </a:p>
        </p:txBody>
      </p:sp>
      <p:sp>
        <p:nvSpPr>
          <p:cNvPr id="310" name="Google Shape;310;p16"/>
          <p:cNvSpPr/>
          <p:nvPr/>
        </p:nvSpPr>
        <p:spPr>
          <a:xfrm>
            <a:off x="5101725" y="1567500"/>
            <a:ext cx="1425600" cy="974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rgbClr val="FFFFFF"/>
                </a:solidFill>
              </a:rPr>
              <a:t>Faster search and analytics</a:t>
            </a:r>
            <a:endParaRPr sz="1200" dirty="0">
              <a:solidFill>
                <a:srgbClr val="FFFFFF"/>
              </a:solidFill>
            </a:endParaRPr>
          </a:p>
        </p:txBody>
      </p:sp>
      <p:sp>
        <p:nvSpPr>
          <p:cNvPr id="311" name="Google Shape;311;p1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a:t>
            </a:fld>
            <a:endParaRPr/>
          </a:p>
        </p:txBody>
      </p:sp>
      <p:sp>
        <p:nvSpPr>
          <p:cNvPr id="312" name="Google Shape;312;p16"/>
          <p:cNvSpPr/>
          <p:nvPr/>
        </p:nvSpPr>
        <p:spPr>
          <a:xfrm>
            <a:off x="3512175" y="2540775"/>
            <a:ext cx="706200" cy="523500"/>
          </a:xfrm>
          <a:prstGeom prst="downArrow">
            <a:avLst>
              <a:gd name="adj1" fmla="val 50000"/>
              <a:gd name="adj2" fmla="val 6857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rot="-5400000">
            <a:off x="4486875" y="3290425"/>
            <a:ext cx="706200" cy="523500"/>
          </a:xfrm>
          <a:prstGeom prst="downArrow">
            <a:avLst>
              <a:gd name="adj1" fmla="val 50000"/>
              <a:gd name="adj2" fmla="val 6857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rot="10800000">
            <a:off x="5461425" y="2540775"/>
            <a:ext cx="706200" cy="523500"/>
          </a:xfrm>
          <a:prstGeom prst="downArrow">
            <a:avLst>
              <a:gd name="adj1" fmla="val 50000"/>
              <a:gd name="adj2" fmla="val 6857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7"/>
          <p:cNvSpPr/>
          <p:nvPr/>
        </p:nvSpPr>
        <p:spPr>
          <a:xfrm>
            <a:off x="2500325" y="3065125"/>
            <a:ext cx="2077800" cy="974100"/>
          </a:xfrm>
          <a:prstGeom prst="rect">
            <a:avLst/>
          </a:prstGeom>
          <a:solidFill>
            <a:schemeClr val="accent1"/>
          </a:solidFill>
          <a:ln>
            <a:noFill/>
          </a:ln>
        </p:spPr>
        <p:txBody>
          <a:bodyPr spcFirstLastPara="1" wrap="square" lIns="0" tIns="91425" rIns="0" bIns="91425" anchor="ctr" anchorCtr="0">
            <a:noAutofit/>
          </a:bodyPr>
          <a:lstStyle/>
          <a:p>
            <a:pPr marL="342900" lvl="0" indent="-177800" algn="l" rtl="0">
              <a:spcBef>
                <a:spcPts val="0"/>
              </a:spcBef>
              <a:spcAft>
                <a:spcPts val="0"/>
              </a:spcAft>
              <a:buClr>
                <a:schemeClr val="lt1"/>
              </a:buClr>
              <a:buSzPts val="1000"/>
              <a:buAutoNum type="arabicPeriod"/>
            </a:pPr>
            <a:r>
              <a:rPr lang="en-US" sz="1000" dirty="0">
                <a:solidFill>
                  <a:schemeClr val="lt1"/>
                </a:solidFill>
              </a:rPr>
              <a:t>New York Taxicab Commission historical data.</a:t>
            </a:r>
            <a:endParaRPr sz="1000" dirty="0">
              <a:solidFill>
                <a:schemeClr val="lt1"/>
              </a:solidFill>
            </a:endParaRPr>
          </a:p>
        </p:txBody>
      </p:sp>
      <p:sp>
        <p:nvSpPr>
          <p:cNvPr id="320" name="Google Shape;320;p17"/>
          <p:cNvSpPr txBox="1"/>
          <p:nvPr/>
        </p:nvSpPr>
        <p:spPr>
          <a:xfrm>
            <a:off x="555825" y="96325"/>
            <a:ext cx="7030500" cy="99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b="1">
                <a:solidFill>
                  <a:srgbClr val="FFFFFF"/>
                </a:solidFill>
                <a:latin typeface="Maven Pro"/>
                <a:ea typeface="Maven Pro"/>
                <a:cs typeface="Maven Pro"/>
                <a:sym typeface="Maven Pro"/>
              </a:rPr>
              <a:t>Project Flow - Details</a:t>
            </a:r>
            <a:endParaRPr sz="3600" b="1">
              <a:solidFill>
                <a:srgbClr val="FFFFFF"/>
              </a:solidFill>
              <a:latin typeface="Maven Pro"/>
              <a:ea typeface="Maven Pro"/>
              <a:cs typeface="Maven Pro"/>
              <a:sym typeface="Maven Pro"/>
            </a:endParaRPr>
          </a:p>
        </p:txBody>
      </p:sp>
      <p:sp>
        <p:nvSpPr>
          <p:cNvPr id="321" name="Google Shape;321;p17"/>
          <p:cNvSpPr/>
          <p:nvPr/>
        </p:nvSpPr>
        <p:spPr>
          <a:xfrm rot="-5400000">
            <a:off x="1633175" y="1967125"/>
            <a:ext cx="1271100" cy="463200"/>
          </a:xfrm>
          <a:prstGeom prst="roundRect">
            <a:avLst>
              <a:gd name="adj" fmla="val 16667"/>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Business</a:t>
            </a:r>
            <a:endParaRPr sz="1800" b="1">
              <a:solidFill>
                <a:srgbClr val="FFFFFF"/>
              </a:solidFill>
            </a:endParaRPr>
          </a:p>
        </p:txBody>
      </p:sp>
      <p:sp>
        <p:nvSpPr>
          <p:cNvPr id="322" name="Google Shape;322;p17"/>
          <p:cNvSpPr/>
          <p:nvPr/>
        </p:nvSpPr>
        <p:spPr>
          <a:xfrm rot="-5400000">
            <a:off x="1782125" y="3320550"/>
            <a:ext cx="973200" cy="463200"/>
          </a:xfrm>
          <a:prstGeom prst="roundRect">
            <a:avLst>
              <a:gd name="adj" fmla="val 16667"/>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Data</a:t>
            </a:r>
            <a:endParaRPr sz="1800" b="1">
              <a:solidFill>
                <a:srgbClr val="FFFFFF"/>
              </a:solidFill>
            </a:endParaRPr>
          </a:p>
        </p:txBody>
      </p:sp>
      <p:sp>
        <p:nvSpPr>
          <p:cNvPr id="323" name="Google Shape;323;p17"/>
          <p:cNvSpPr/>
          <p:nvPr/>
        </p:nvSpPr>
        <p:spPr>
          <a:xfrm>
            <a:off x="5427825" y="1099975"/>
            <a:ext cx="1425600" cy="463200"/>
          </a:xfrm>
          <a:prstGeom prst="roundRect">
            <a:avLst>
              <a:gd name="adj" fmla="val 16667"/>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Solution</a:t>
            </a:r>
            <a:endParaRPr sz="1800" b="1">
              <a:solidFill>
                <a:srgbClr val="FFFFFF"/>
              </a:solidFill>
            </a:endParaRPr>
          </a:p>
        </p:txBody>
      </p:sp>
      <p:sp>
        <p:nvSpPr>
          <p:cNvPr id="324" name="Google Shape;324;p17"/>
          <p:cNvSpPr/>
          <p:nvPr/>
        </p:nvSpPr>
        <p:spPr>
          <a:xfrm>
            <a:off x="2826425" y="1099975"/>
            <a:ext cx="1425600" cy="463200"/>
          </a:xfrm>
          <a:prstGeom prst="roundRect">
            <a:avLst>
              <a:gd name="adj" fmla="val 16667"/>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Problem</a:t>
            </a:r>
            <a:endParaRPr sz="1800" b="1">
              <a:solidFill>
                <a:srgbClr val="FFFFFF"/>
              </a:solidFill>
            </a:endParaRPr>
          </a:p>
        </p:txBody>
      </p:sp>
      <p:sp>
        <p:nvSpPr>
          <p:cNvPr id="325" name="Google Shape;325;p17"/>
          <p:cNvSpPr/>
          <p:nvPr/>
        </p:nvSpPr>
        <p:spPr>
          <a:xfrm>
            <a:off x="2500325" y="1567525"/>
            <a:ext cx="2077800" cy="973200"/>
          </a:xfrm>
          <a:prstGeom prst="rect">
            <a:avLst/>
          </a:prstGeom>
          <a:solidFill>
            <a:schemeClr val="accent1"/>
          </a:solidFill>
          <a:ln>
            <a:noFill/>
          </a:ln>
        </p:spPr>
        <p:txBody>
          <a:bodyPr spcFirstLastPara="1" wrap="square" lIns="0" tIns="91425" rIns="0" bIns="91425" anchor="ctr" anchorCtr="0">
            <a:noAutofit/>
          </a:bodyPr>
          <a:lstStyle/>
          <a:p>
            <a:pPr marL="342900" lvl="0" indent="-177800" algn="l" rtl="0">
              <a:spcBef>
                <a:spcPts val="0"/>
              </a:spcBef>
              <a:spcAft>
                <a:spcPts val="0"/>
              </a:spcAft>
              <a:buClr>
                <a:srgbClr val="FFFFFF"/>
              </a:buClr>
              <a:buSzPts val="1000"/>
              <a:buAutoNum type="arabicPeriod"/>
            </a:pPr>
            <a:r>
              <a:rPr lang="en-US" sz="1000" dirty="0">
                <a:solidFill>
                  <a:srgbClr val="FFFFFF"/>
                </a:solidFill>
              </a:rPr>
              <a:t>Analysts spend countless hours retrieving .csv files.</a:t>
            </a:r>
            <a:endParaRPr sz="1000" dirty="0">
              <a:solidFill>
                <a:srgbClr val="FFFFFF"/>
              </a:solidFill>
            </a:endParaRPr>
          </a:p>
          <a:p>
            <a:pPr marL="342900" lvl="0" indent="-177800" algn="l" rtl="0">
              <a:spcBef>
                <a:spcPts val="0"/>
              </a:spcBef>
              <a:spcAft>
                <a:spcPts val="0"/>
              </a:spcAft>
              <a:buClr>
                <a:srgbClr val="FFFFFF"/>
              </a:buClr>
              <a:buSzPts val="1000"/>
              <a:buAutoNum type="arabicPeriod"/>
            </a:pPr>
            <a:r>
              <a:rPr lang="en-US" sz="1000" dirty="0">
                <a:solidFill>
                  <a:srgbClr val="FFFFFF"/>
                </a:solidFill>
              </a:rPr>
              <a:t>Due to an abundance of available trip data analysts may get confused and churn.</a:t>
            </a:r>
            <a:endParaRPr sz="1000" dirty="0">
              <a:solidFill>
                <a:srgbClr val="FFFFFF"/>
              </a:solidFill>
            </a:endParaRPr>
          </a:p>
        </p:txBody>
      </p:sp>
      <p:sp>
        <p:nvSpPr>
          <p:cNvPr id="326" name="Google Shape;326;p17"/>
          <p:cNvSpPr/>
          <p:nvPr/>
        </p:nvSpPr>
        <p:spPr>
          <a:xfrm>
            <a:off x="5101725" y="3065100"/>
            <a:ext cx="2077800" cy="974100"/>
          </a:xfrm>
          <a:prstGeom prst="rect">
            <a:avLst/>
          </a:prstGeom>
          <a:solidFill>
            <a:schemeClr val="accent1"/>
          </a:solidFill>
          <a:ln>
            <a:noFill/>
          </a:ln>
        </p:spPr>
        <p:txBody>
          <a:bodyPr spcFirstLastPara="1" wrap="square" lIns="0" tIns="91425" rIns="0" bIns="91425" anchor="ctr" anchorCtr="0">
            <a:noAutofit/>
          </a:bodyPr>
          <a:lstStyle/>
          <a:p>
            <a:pPr marL="342900" lvl="0" indent="-177800" algn="l" rtl="0">
              <a:spcBef>
                <a:spcPts val="0"/>
              </a:spcBef>
              <a:spcAft>
                <a:spcPts val="0"/>
              </a:spcAft>
              <a:buClr>
                <a:schemeClr val="lt1"/>
              </a:buClr>
              <a:buSzPts val="1000"/>
              <a:buAutoNum type="arabicPeriod"/>
            </a:pPr>
            <a:r>
              <a:rPr lang="en" sz="1000" dirty="0">
                <a:solidFill>
                  <a:schemeClr val="lt1"/>
                </a:solidFill>
              </a:rPr>
              <a:t>Understand </a:t>
            </a:r>
            <a:r>
              <a:rPr lang="en-US" sz="1000" dirty="0">
                <a:solidFill>
                  <a:schemeClr val="lt1"/>
                </a:solidFill>
              </a:rPr>
              <a:t>how the archived files are stored.</a:t>
            </a:r>
            <a:endParaRPr sz="1000" dirty="0">
              <a:solidFill>
                <a:schemeClr val="lt1"/>
              </a:solidFill>
            </a:endParaRPr>
          </a:p>
          <a:p>
            <a:pPr marL="342900" lvl="0" indent="-177800" algn="l" rtl="0">
              <a:spcBef>
                <a:spcPts val="0"/>
              </a:spcBef>
              <a:spcAft>
                <a:spcPts val="0"/>
              </a:spcAft>
              <a:buClr>
                <a:schemeClr val="lt1"/>
              </a:buClr>
              <a:buSzPts val="1000"/>
              <a:buAutoNum type="arabicPeriod"/>
            </a:pPr>
            <a:r>
              <a:rPr lang="en-US" sz="1000" dirty="0">
                <a:solidFill>
                  <a:schemeClr val="lt1"/>
                </a:solidFill>
              </a:rPr>
              <a:t>Pull files down and transform them into an easier searchable format like parquet.</a:t>
            </a:r>
            <a:endParaRPr dirty="0">
              <a:solidFill>
                <a:srgbClr val="FFFFFF"/>
              </a:solidFill>
            </a:endParaRPr>
          </a:p>
        </p:txBody>
      </p:sp>
      <p:sp>
        <p:nvSpPr>
          <p:cNvPr id="327" name="Google Shape;327;p17"/>
          <p:cNvSpPr/>
          <p:nvPr/>
        </p:nvSpPr>
        <p:spPr>
          <a:xfrm>
            <a:off x="5101725" y="1567500"/>
            <a:ext cx="2077800" cy="974100"/>
          </a:xfrm>
          <a:prstGeom prst="rect">
            <a:avLst/>
          </a:prstGeom>
          <a:solidFill>
            <a:schemeClr val="accent1"/>
          </a:solidFill>
          <a:ln>
            <a:noFill/>
          </a:ln>
        </p:spPr>
        <p:txBody>
          <a:bodyPr spcFirstLastPara="1" wrap="square" lIns="0" tIns="91425" rIns="0" bIns="91425" anchor="ctr" anchorCtr="0">
            <a:noAutofit/>
          </a:bodyPr>
          <a:lstStyle/>
          <a:p>
            <a:pPr marL="342900" lvl="0" indent="-177800" algn="l" rtl="0">
              <a:spcBef>
                <a:spcPts val="0"/>
              </a:spcBef>
              <a:spcAft>
                <a:spcPts val="0"/>
              </a:spcAft>
              <a:buClr>
                <a:schemeClr val="lt1"/>
              </a:buClr>
              <a:buSzPts val="1000"/>
              <a:buAutoNum type="arabicPeriod"/>
            </a:pPr>
            <a:r>
              <a:rPr lang="en-US" sz="1000" dirty="0">
                <a:solidFill>
                  <a:schemeClr val="lt1"/>
                </a:solidFill>
              </a:rPr>
              <a:t>Reduce search time by feeding analysts data that is consolidated and streamlined for their analytics needs.</a:t>
            </a:r>
            <a:endParaRPr sz="1000" dirty="0">
              <a:solidFill>
                <a:schemeClr val="lt1"/>
              </a:solidFill>
            </a:endParaRPr>
          </a:p>
        </p:txBody>
      </p:sp>
      <p:sp>
        <p:nvSpPr>
          <p:cNvPr id="328" name="Google Shape;328;p1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329" name="Google Shape;329;p17"/>
          <p:cNvSpPr/>
          <p:nvPr/>
        </p:nvSpPr>
        <p:spPr>
          <a:xfrm>
            <a:off x="3186125" y="2540775"/>
            <a:ext cx="706200" cy="523500"/>
          </a:xfrm>
          <a:prstGeom prst="downArrow">
            <a:avLst>
              <a:gd name="adj1" fmla="val 50000"/>
              <a:gd name="adj2" fmla="val 6857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7"/>
          <p:cNvSpPr/>
          <p:nvPr/>
        </p:nvSpPr>
        <p:spPr>
          <a:xfrm rot="-5400000">
            <a:off x="4486875" y="3290425"/>
            <a:ext cx="706200" cy="523500"/>
          </a:xfrm>
          <a:prstGeom prst="downArrow">
            <a:avLst>
              <a:gd name="adj1" fmla="val 50000"/>
              <a:gd name="adj2" fmla="val 6857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rot="10800000">
            <a:off x="5787525" y="2540775"/>
            <a:ext cx="706200" cy="523500"/>
          </a:xfrm>
          <a:prstGeom prst="downArrow">
            <a:avLst>
              <a:gd name="adj1" fmla="val 50000"/>
              <a:gd name="adj2" fmla="val 6857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35"/>
        <p:cNvGrpSpPr/>
        <p:nvPr/>
      </p:nvGrpSpPr>
      <p:grpSpPr>
        <a:xfrm>
          <a:off x="0" y="0"/>
          <a:ext cx="0" cy="0"/>
          <a:chOff x="0" y="0"/>
          <a:chExt cx="0" cy="0"/>
        </a:xfrm>
      </p:grpSpPr>
      <p:grpSp>
        <p:nvGrpSpPr>
          <p:cNvPr id="336" name="Google Shape;336;p18"/>
          <p:cNvGrpSpPr/>
          <p:nvPr/>
        </p:nvGrpSpPr>
        <p:grpSpPr>
          <a:xfrm>
            <a:off x="78838" y="1635263"/>
            <a:ext cx="745200" cy="745200"/>
            <a:chOff x="2315825" y="3550925"/>
            <a:chExt cx="745200" cy="745200"/>
          </a:xfrm>
        </p:grpSpPr>
        <p:sp>
          <p:nvSpPr>
            <p:cNvPr id="337" name="Google Shape;337;p18"/>
            <p:cNvSpPr/>
            <p:nvPr/>
          </p:nvSpPr>
          <p:spPr>
            <a:xfrm>
              <a:off x="2315825" y="3550925"/>
              <a:ext cx="745200" cy="74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8" name="Google Shape;338;p18"/>
            <p:cNvPicPr preferRelativeResize="0"/>
            <p:nvPr/>
          </p:nvPicPr>
          <p:blipFill>
            <a:blip r:embed="rId3">
              <a:alphaModFix/>
            </a:blip>
            <a:stretch>
              <a:fillRect/>
            </a:stretch>
          </p:blipFill>
          <p:spPr>
            <a:xfrm>
              <a:off x="2386000" y="3621100"/>
              <a:ext cx="604850" cy="604850"/>
            </a:xfrm>
            <a:prstGeom prst="rect">
              <a:avLst/>
            </a:prstGeom>
            <a:noFill/>
            <a:ln>
              <a:noFill/>
            </a:ln>
          </p:spPr>
        </p:pic>
      </p:grpSp>
      <p:sp>
        <p:nvSpPr>
          <p:cNvPr id="339" name="Google Shape;339;p18"/>
          <p:cNvSpPr txBox="1">
            <a:spLocks noGrp="1"/>
          </p:cNvSpPr>
          <p:nvPr>
            <p:ph type="title"/>
          </p:nvPr>
        </p:nvSpPr>
        <p:spPr>
          <a:xfrm>
            <a:off x="824000" y="1635300"/>
            <a:ext cx="5857800" cy="18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Phase II.</a:t>
            </a: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Data </a:t>
            </a:r>
            <a:r>
              <a:rPr lang="en-US" dirty="0">
                <a:latin typeface="Times New Roman" panose="02020603050405020304" pitchFamily="18" charset="0"/>
                <a:cs typeface="Times New Roman" panose="02020603050405020304" pitchFamily="18" charset="0"/>
              </a:rPr>
              <a:t>Understanding</a:t>
            </a:r>
            <a:endParaRPr dirty="0">
              <a:latin typeface="Times New Roman" panose="02020603050405020304" pitchFamily="18" charset="0"/>
              <a:cs typeface="Times New Roman" panose="02020603050405020304" pitchFamily="18" charset="0"/>
            </a:endParaRPr>
          </a:p>
        </p:txBody>
      </p:sp>
      <p:sp>
        <p:nvSpPr>
          <p:cNvPr id="340" name="Google Shape;340;p1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44"/>
        <p:cNvGrpSpPr/>
        <p:nvPr/>
      </p:nvGrpSpPr>
      <p:grpSpPr>
        <a:xfrm>
          <a:off x="0" y="0"/>
          <a:ext cx="0" cy="0"/>
          <a:chOff x="0" y="0"/>
          <a:chExt cx="0" cy="0"/>
        </a:xfrm>
      </p:grpSpPr>
      <p:sp>
        <p:nvSpPr>
          <p:cNvPr id="351" name="Google Shape;351;p1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a:t>
            </a:fld>
            <a:endParaRPr/>
          </a:p>
        </p:txBody>
      </p:sp>
      <p:pic>
        <p:nvPicPr>
          <p:cNvPr id="3" name="Picture 2">
            <a:extLst>
              <a:ext uri="{FF2B5EF4-FFF2-40B4-BE49-F238E27FC236}">
                <a16:creationId xmlns:a16="http://schemas.microsoft.com/office/drawing/2014/main" id="{66D363A5-FB76-4086-9387-EACD961A3E5B}"/>
              </a:ext>
            </a:extLst>
          </p:cNvPr>
          <p:cNvPicPr>
            <a:picLocks noChangeAspect="1"/>
          </p:cNvPicPr>
          <p:nvPr/>
        </p:nvPicPr>
        <p:blipFill>
          <a:blip r:embed="rId3"/>
          <a:stretch>
            <a:fillRect/>
          </a:stretch>
        </p:blipFill>
        <p:spPr>
          <a:xfrm>
            <a:off x="3906016" y="496539"/>
            <a:ext cx="5125873" cy="3417249"/>
          </a:xfrm>
          <a:prstGeom prst="rect">
            <a:avLst/>
          </a:prstGeom>
        </p:spPr>
      </p:pic>
      <p:sp>
        <p:nvSpPr>
          <p:cNvPr id="23" name="TextBox 22">
            <a:extLst>
              <a:ext uri="{FF2B5EF4-FFF2-40B4-BE49-F238E27FC236}">
                <a16:creationId xmlns:a16="http://schemas.microsoft.com/office/drawing/2014/main" id="{494630C6-9F45-4EBE-A711-0F3AE3880D52}"/>
              </a:ext>
            </a:extLst>
          </p:cNvPr>
          <p:cNvSpPr txBox="1"/>
          <p:nvPr/>
        </p:nvSpPr>
        <p:spPr>
          <a:xfrm>
            <a:off x="33283" y="764163"/>
            <a:ext cx="3799489" cy="3600986"/>
          </a:xfrm>
          <a:prstGeom prst="rect">
            <a:avLst/>
          </a:prstGeom>
          <a:noFill/>
        </p:spPr>
        <p:txBody>
          <a:bodyPr wrap="square">
            <a:spAutoFit/>
          </a:bodyPr>
          <a:lstStyle/>
          <a:p>
            <a:pPr algn="l"/>
            <a:r>
              <a:rPr lang="en-US" sz="1200" b="0" i="0" dirty="0">
                <a:solidFill>
                  <a:schemeClr val="bg1"/>
                </a:solidFill>
                <a:effectLst/>
                <a:latin typeface="-apple-system"/>
              </a:rPr>
              <a:t>The historical load comprises the below-archived file sets for each month of the year since 2009, totaling around 288 gigabytes. The complementary delta loads occur each month and increment the data set by at least 2 gigabytes in total.</a:t>
            </a:r>
          </a:p>
          <a:p>
            <a:pPr algn="l"/>
            <a:endParaRPr lang="en-US" sz="1200" b="0" i="0" dirty="0">
              <a:solidFill>
                <a:schemeClr val="bg1"/>
              </a:solidFill>
              <a:effectLst/>
              <a:latin typeface="-apple-system"/>
            </a:endParaRPr>
          </a:p>
          <a:p>
            <a:pPr algn="l"/>
            <a:r>
              <a:rPr lang="en-US" sz="1200" b="1" i="0" dirty="0">
                <a:solidFill>
                  <a:schemeClr val="bg1"/>
                </a:solidFill>
                <a:effectLst/>
                <a:latin typeface="-apple-system"/>
              </a:rPr>
              <a:t>Delta Load (2 gigabytes per month):</a:t>
            </a:r>
            <a:endParaRPr lang="en-US" sz="1200" b="0" i="0" dirty="0">
              <a:solidFill>
                <a:schemeClr val="bg1"/>
              </a:solidFill>
              <a:effectLst/>
              <a:latin typeface="-apple-system"/>
            </a:endParaRPr>
          </a:p>
          <a:p>
            <a:pPr algn="l">
              <a:buFont typeface="Arial" panose="020B0604020202020204" pitchFamily="34" charset="0"/>
              <a:buChar char="•"/>
            </a:pPr>
            <a:r>
              <a:rPr lang="en-US" sz="1200" b="0" i="0" dirty="0">
                <a:solidFill>
                  <a:schemeClr val="bg1"/>
                </a:solidFill>
                <a:effectLst/>
                <a:latin typeface="-apple-system"/>
              </a:rPr>
              <a:t>Yellow Taxi Trip Records (CSV): file size – 579,698 KB</a:t>
            </a:r>
          </a:p>
          <a:p>
            <a:pPr algn="l">
              <a:buFont typeface="Arial" panose="020B0604020202020204" pitchFamily="34" charset="0"/>
              <a:buChar char="•"/>
            </a:pPr>
            <a:r>
              <a:rPr lang="en-US" sz="1200" b="0" i="0" dirty="0">
                <a:solidFill>
                  <a:schemeClr val="bg1"/>
                </a:solidFill>
                <a:effectLst/>
                <a:latin typeface="-apple-system"/>
              </a:rPr>
              <a:t>Green Taxi Trip Records (CSV): file size – 39,744 KB</a:t>
            </a:r>
          </a:p>
          <a:p>
            <a:pPr algn="l">
              <a:buFont typeface="Arial" panose="020B0604020202020204" pitchFamily="34" charset="0"/>
              <a:buChar char="•"/>
            </a:pPr>
            <a:r>
              <a:rPr lang="en-US" sz="1200" b="0" i="0" dirty="0">
                <a:solidFill>
                  <a:schemeClr val="bg1"/>
                </a:solidFill>
                <a:effectLst/>
                <a:latin typeface="-apple-system"/>
              </a:rPr>
              <a:t>For-Hire Vehicle Trip Records (CSV) – 108,186 KB</a:t>
            </a:r>
          </a:p>
          <a:p>
            <a:pPr algn="l">
              <a:buFont typeface="Arial" panose="020B0604020202020204" pitchFamily="34" charset="0"/>
              <a:buChar char="•"/>
            </a:pPr>
            <a:r>
              <a:rPr lang="en-US" sz="1200" b="0" i="0" dirty="0">
                <a:solidFill>
                  <a:schemeClr val="bg1"/>
                </a:solidFill>
                <a:effectLst/>
                <a:latin typeface="-apple-system"/>
              </a:rPr>
              <a:t>High Volume For-Hire Vehicle Trip Records (CSV) – 1,273,342 KB</a:t>
            </a:r>
          </a:p>
          <a:p>
            <a:pPr algn="l">
              <a:buFont typeface="Arial" panose="020B0604020202020204" pitchFamily="34" charset="0"/>
              <a:buChar char="•"/>
            </a:pPr>
            <a:endParaRPr lang="en-US" sz="1200" b="0" i="0" dirty="0">
              <a:solidFill>
                <a:schemeClr val="bg1"/>
              </a:solidFill>
              <a:effectLst/>
              <a:latin typeface="-apple-system"/>
            </a:endParaRPr>
          </a:p>
          <a:p>
            <a:pPr algn="l"/>
            <a:r>
              <a:rPr lang="en-US" sz="1200" b="1" i="0" dirty="0">
                <a:solidFill>
                  <a:schemeClr val="bg1"/>
                </a:solidFill>
                <a:effectLst/>
                <a:latin typeface="-apple-system"/>
              </a:rPr>
              <a:t>Historical Load (288 gigabytes):</a:t>
            </a:r>
            <a:endParaRPr lang="en-US" sz="1200" b="0" i="0" dirty="0">
              <a:solidFill>
                <a:schemeClr val="bg1"/>
              </a:solidFill>
              <a:effectLst/>
              <a:latin typeface="-apple-system"/>
            </a:endParaRPr>
          </a:p>
          <a:p>
            <a:pPr algn="l">
              <a:buFont typeface="Arial" panose="020B0604020202020204" pitchFamily="34" charset="0"/>
              <a:buChar char="•"/>
            </a:pPr>
            <a:r>
              <a:rPr lang="en-US" sz="1200" b="0" i="0" dirty="0">
                <a:solidFill>
                  <a:schemeClr val="bg1"/>
                </a:solidFill>
                <a:effectLst/>
                <a:latin typeface="-apple-system"/>
              </a:rPr>
              <a:t>Yellow Taxi Trip Records (CSV): file size – 83,476,512 KB</a:t>
            </a:r>
          </a:p>
          <a:p>
            <a:pPr algn="l">
              <a:buFont typeface="Arial" panose="020B0604020202020204" pitchFamily="34" charset="0"/>
              <a:buChar char="•"/>
            </a:pPr>
            <a:r>
              <a:rPr lang="en-US" sz="1200" b="0" i="0" dirty="0">
                <a:solidFill>
                  <a:schemeClr val="bg1"/>
                </a:solidFill>
                <a:effectLst/>
                <a:latin typeface="-apple-system"/>
              </a:rPr>
              <a:t>Green Taxi Trip Records (CSV): file size – 5,723,136 KB</a:t>
            </a:r>
          </a:p>
          <a:p>
            <a:pPr algn="l">
              <a:buFont typeface="Arial" panose="020B0604020202020204" pitchFamily="34" charset="0"/>
              <a:buChar char="•"/>
            </a:pPr>
            <a:r>
              <a:rPr lang="en-US" sz="1200" b="0" i="0" dirty="0">
                <a:solidFill>
                  <a:schemeClr val="bg1"/>
                </a:solidFill>
                <a:effectLst/>
                <a:latin typeface="-apple-system"/>
              </a:rPr>
              <a:t>For-Hire Vehicle Trip Records (CSV) – 15,578,784 KB</a:t>
            </a:r>
          </a:p>
          <a:p>
            <a:pPr algn="l">
              <a:buFont typeface="Arial" panose="020B0604020202020204" pitchFamily="34" charset="0"/>
              <a:buChar char="•"/>
            </a:pPr>
            <a:r>
              <a:rPr lang="en-US" sz="1200" b="0" i="0" dirty="0">
                <a:solidFill>
                  <a:schemeClr val="bg1"/>
                </a:solidFill>
                <a:effectLst/>
                <a:latin typeface="-apple-system"/>
              </a:rPr>
              <a:t>High Volume For-Hire Vehicle Trip Records (CSV) – 183,361,248 KB</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99"/>
        <p:cNvGrpSpPr/>
        <p:nvPr/>
      </p:nvGrpSpPr>
      <p:grpSpPr>
        <a:xfrm>
          <a:off x="0" y="0"/>
          <a:ext cx="0" cy="0"/>
          <a:chOff x="0" y="0"/>
          <a:chExt cx="0" cy="0"/>
        </a:xfrm>
      </p:grpSpPr>
      <p:grpSp>
        <p:nvGrpSpPr>
          <p:cNvPr id="400" name="Google Shape;400;p21"/>
          <p:cNvGrpSpPr/>
          <p:nvPr/>
        </p:nvGrpSpPr>
        <p:grpSpPr>
          <a:xfrm>
            <a:off x="78838" y="1635263"/>
            <a:ext cx="745200" cy="745200"/>
            <a:chOff x="2315825" y="3550925"/>
            <a:chExt cx="745200" cy="745200"/>
          </a:xfrm>
        </p:grpSpPr>
        <p:sp>
          <p:nvSpPr>
            <p:cNvPr id="401" name="Google Shape;401;p21"/>
            <p:cNvSpPr/>
            <p:nvPr/>
          </p:nvSpPr>
          <p:spPr>
            <a:xfrm>
              <a:off x="2315825" y="3550925"/>
              <a:ext cx="745200" cy="74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2" name="Google Shape;402;p21"/>
            <p:cNvPicPr preferRelativeResize="0"/>
            <p:nvPr/>
          </p:nvPicPr>
          <p:blipFill>
            <a:blip r:embed="rId3">
              <a:alphaModFix/>
            </a:blip>
            <a:stretch>
              <a:fillRect/>
            </a:stretch>
          </p:blipFill>
          <p:spPr>
            <a:xfrm>
              <a:off x="2386000" y="3621100"/>
              <a:ext cx="604850" cy="604850"/>
            </a:xfrm>
            <a:prstGeom prst="rect">
              <a:avLst/>
            </a:prstGeom>
            <a:noFill/>
            <a:ln>
              <a:noFill/>
            </a:ln>
          </p:spPr>
        </p:pic>
      </p:grpSp>
      <p:sp>
        <p:nvSpPr>
          <p:cNvPr id="403" name="Google Shape;403;p21"/>
          <p:cNvSpPr txBox="1">
            <a:spLocks noGrp="1"/>
          </p:cNvSpPr>
          <p:nvPr>
            <p:ph type="title"/>
          </p:nvPr>
        </p:nvSpPr>
        <p:spPr>
          <a:xfrm>
            <a:off x="824000" y="1635300"/>
            <a:ext cx="5857800" cy="18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Phase III.</a:t>
            </a: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Data Preparation</a:t>
            </a:r>
            <a:endParaRPr dirty="0">
              <a:latin typeface="Times New Roman" panose="02020603050405020304" pitchFamily="18" charset="0"/>
              <a:cs typeface="Times New Roman" panose="02020603050405020304" pitchFamily="18" charset="0"/>
            </a:endParaRPr>
          </a:p>
        </p:txBody>
      </p:sp>
      <p:sp>
        <p:nvSpPr>
          <p:cNvPr id="404" name="Google Shape;404;p2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408"/>
        <p:cNvGrpSpPr/>
        <p:nvPr/>
      </p:nvGrpSpPr>
      <p:grpSpPr>
        <a:xfrm>
          <a:off x="0" y="0"/>
          <a:ext cx="0" cy="0"/>
          <a:chOff x="0" y="0"/>
          <a:chExt cx="0" cy="0"/>
        </a:xfrm>
      </p:grpSpPr>
      <p:sp>
        <p:nvSpPr>
          <p:cNvPr id="409" name="Google Shape;409;p2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410" name="Google Shape;410;p22"/>
          <p:cNvSpPr txBox="1"/>
          <p:nvPr/>
        </p:nvSpPr>
        <p:spPr>
          <a:xfrm>
            <a:off x="555825" y="96325"/>
            <a:ext cx="7030500" cy="128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b="1" dirty="0">
                <a:solidFill>
                  <a:srgbClr val="FFFFFF"/>
                </a:solidFill>
                <a:latin typeface="Maven Pro"/>
                <a:ea typeface="Maven Pro"/>
                <a:cs typeface="Maven Pro"/>
                <a:sym typeface="Maven Pro"/>
              </a:rPr>
              <a:t>Data preparation</a:t>
            </a:r>
            <a:endParaRPr sz="3600" b="1" dirty="0">
              <a:solidFill>
                <a:srgbClr val="FFFFFF"/>
              </a:solidFill>
              <a:latin typeface="Maven Pro"/>
              <a:ea typeface="Maven Pro"/>
              <a:cs typeface="Maven Pro"/>
              <a:sym typeface="Maven Pro"/>
            </a:endParaRPr>
          </a:p>
        </p:txBody>
      </p:sp>
      <p:grpSp>
        <p:nvGrpSpPr>
          <p:cNvPr id="411" name="Google Shape;411;p22"/>
          <p:cNvGrpSpPr/>
          <p:nvPr/>
        </p:nvGrpSpPr>
        <p:grpSpPr>
          <a:xfrm flipH="1">
            <a:off x="2957456" y="753303"/>
            <a:ext cx="4036590" cy="3941676"/>
            <a:chOff x="2256567" y="677103"/>
            <a:chExt cx="4036590" cy="3941676"/>
          </a:xfrm>
        </p:grpSpPr>
        <p:sp>
          <p:nvSpPr>
            <p:cNvPr id="412" name="Google Shape;412;p22"/>
            <p:cNvSpPr/>
            <p:nvPr/>
          </p:nvSpPr>
          <p:spPr>
            <a:xfrm rot="-6597333">
              <a:off x="4068226" y="3950027"/>
              <a:ext cx="586303" cy="586303"/>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2"/>
            <p:cNvSpPr/>
            <p:nvPr/>
          </p:nvSpPr>
          <p:spPr>
            <a:xfrm rot="-6599386">
              <a:off x="2318596" y="1407533"/>
              <a:ext cx="440541" cy="44054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2"/>
            <p:cNvSpPr/>
            <p:nvPr/>
          </p:nvSpPr>
          <p:spPr>
            <a:xfrm rot="-6598839">
              <a:off x="2887641" y="2346984"/>
              <a:ext cx="1199287" cy="119928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2"/>
            <p:cNvSpPr/>
            <p:nvPr/>
          </p:nvSpPr>
          <p:spPr>
            <a:xfrm rot="-6598620">
              <a:off x="4374916" y="913763"/>
              <a:ext cx="1681581" cy="168158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2"/>
            <p:cNvSpPr/>
            <p:nvPr/>
          </p:nvSpPr>
          <p:spPr>
            <a:xfrm rot="-6597866">
              <a:off x="2661829" y="2208216"/>
              <a:ext cx="629106" cy="629106"/>
            </a:xfrm>
            <a:prstGeom prst="ellipse">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p:nvPr/>
          </p:nvSpPr>
          <p:spPr>
            <a:xfrm rot="-6597701">
              <a:off x="3267625" y="1113818"/>
              <a:ext cx="274172" cy="274172"/>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22"/>
          <p:cNvGrpSpPr/>
          <p:nvPr/>
        </p:nvGrpSpPr>
        <p:grpSpPr>
          <a:xfrm flipH="1">
            <a:off x="2363218" y="1891966"/>
            <a:ext cx="2440200" cy="2440200"/>
            <a:chOff x="4447194" y="1815766"/>
            <a:chExt cx="2440200" cy="2440200"/>
          </a:xfrm>
        </p:grpSpPr>
        <p:sp>
          <p:nvSpPr>
            <p:cNvPr id="419" name="Google Shape;419;p22"/>
            <p:cNvSpPr/>
            <p:nvPr/>
          </p:nvSpPr>
          <p:spPr>
            <a:xfrm>
              <a:off x="4447194" y="1815766"/>
              <a:ext cx="2440200" cy="2440200"/>
            </a:xfrm>
            <a:prstGeom prst="ellipse">
              <a:avLst/>
            </a:prstGeom>
            <a:solidFill>
              <a:schemeClr val="accent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txBox="1"/>
            <p:nvPr/>
          </p:nvSpPr>
          <p:spPr>
            <a:xfrm>
              <a:off x="4643737" y="2278700"/>
              <a:ext cx="2047200" cy="161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Roboto"/>
                  <a:ea typeface="Roboto"/>
                  <a:cs typeface="Roboto"/>
                  <a:sym typeface="Roboto"/>
                </a:rPr>
                <a:t>The goal here is to understand what the analyst needs then assess the current state and build an operational approach.</a:t>
              </a:r>
              <a:endParaRPr dirty="0">
                <a:solidFill>
                  <a:srgbClr val="FFFFFF"/>
                </a:solidFill>
                <a:latin typeface="Roboto"/>
                <a:ea typeface="Roboto"/>
                <a:cs typeface="Roboto"/>
                <a:sym typeface="Roboto"/>
              </a:endParaRPr>
            </a:p>
          </p:txBody>
        </p:sp>
      </p:grpSp>
      <p:grpSp>
        <p:nvGrpSpPr>
          <p:cNvPr id="421" name="Google Shape;421;p22"/>
          <p:cNvGrpSpPr/>
          <p:nvPr/>
        </p:nvGrpSpPr>
        <p:grpSpPr>
          <a:xfrm flipH="1">
            <a:off x="4367785" y="1624676"/>
            <a:ext cx="1180206" cy="1074900"/>
            <a:chOff x="3626421" y="1548476"/>
            <a:chExt cx="1180206" cy="1074900"/>
          </a:xfrm>
        </p:grpSpPr>
        <p:sp>
          <p:nvSpPr>
            <p:cNvPr id="422" name="Google Shape;422;p22"/>
            <p:cNvSpPr/>
            <p:nvPr/>
          </p:nvSpPr>
          <p:spPr>
            <a:xfrm>
              <a:off x="3665162" y="1548476"/>
              <a:ext cx="1074900" cy="1074900"/>
            </a:xfrm>
            <a:prstGeom prst="ellipse">
              <a:avLst/>
            </a:prstGeom>
            <a:solidFill>
              <a:srgbClr val="666666"/>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txBox="1"/>
            <p:nvPr/>
          </p:nvSpPr>
          <p:spPr>
            <a:xfrm>
              <a:off x="3626421" y="1560789"/>
              <a:ext cx="1180206" cy="9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rgbClr val="FFFFFF"/>
                  </a:solidFill>
                  <a:latin typeface="Roboto"/>
                  <a:ea typeface="Roboto"/>
                  <a:cs typeface="Roboto"/>
                  <a:sym typeface="Roboto"/>
                </a:rPr>
                <a:t>Data Pipeline</a:t>
              </a:r>
              <a:endParaRPr sz="1200" b="1" dirty="0">
                <a:solidFill>
                  <a:srgbClr val="FFFFFF"/>
                </a:solidFill>
                <a:latin typeface="Roboto"/>
                <a:ea typeface="Roboto"/>
                <a:cs typeface="Roboto"/>
                <a:sym typeface="Roboto"/>
              </a:endParaRPr>
            </a:p>
          </p:txBody>
        </p:sp>
      </p:grpSp>
      <p:grpSp>
        <p:nvGrpSpPr>
          <p:cNvPr id="424" name="Google Shape;424;p22"/>
          <p:cNvGrpSpPr/>
          <p:nvPr/>
        </p:nvGrpSpPr>
        <p:grpSpPr>
          <a:xfrm flipH="1">
            <a:off x="4510086" y="3215350"/>
            <a:ext cx="1073400" cy="944700"/>
            <a:chOff x="856976" y="3995875"/>
            <a:chExt cx="1073400" cy="944700"/>
          </a:xfrm>
        </p:grpSpPr>
        <p:sp>
          <p:nvSpPr>
            <p:cNvPr id="425" name="Google Shape;425;p22"/>
            <p:cNvSpPr/>
            <p:nvPr/>
          </p:nvSpPr>
          <p:spPr>
            <a:xfrm>
              <a:off x="952364" y="4026976"/>
              <a:ext cx="882600" cy="882600"/>
            </a:xfrm>
            <a:prstGeom prst="ellipse">
              <a:avLst/>
            </a:prstGeom>
            <a:solidFill>
              <a:srgbClr val="666666"/>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2"/>
            <p:cNvSpPr txBox="1"/>
            <p:nvPr/>
          </p:nvSpPr>
          <p:spPr>
            <a:xfrm>
              <a:off x="856976" y="3995875"/>
              <a:ext cx="1073400" cy="9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rgbClr val="FFFFFF"/>
                  </a:solidFill>
                  <a:latin typeface="Roboto"/>
                  <a:ea typeface="Roboto"/>
                  <a:cs typeface="Roboto"/>
                  <a:sym typeface="Roboto"/>
                </a:rPr>
                <a:t>Parquet files</a:t>
              </a:r>
              <a:endParaRPr sz="1200" b="1" dirty="0">
                <a:solidFill>
                  <a:srgbClr val="FFFFFF"/>
                </a:solidFill>
                <a:latin typeface="Roboto"/>
                <a:ea typeface="Roboto"/>
                <a:cs typeface="Roboto"/>
                <a:sym typeface="Roboto"/>
              </a:endParaRPr>
            </a:p>
          </p:txBody>
        </p:sp>
      </p:grpSp>
      <p:grpSp>
        <p:nvGrpSpPr>
          <p:cNvPr id="427" name="Google Shape;427;p22"/>
          <p:cNvGrpSpPr/>
          <p:nvPr/>
        </p:nvGrpSpPr>
        <p:grpSpPr>
          <a:xfrm flipH="1">
            <a:off x="2319479" y="1253488"/>
            <a:ext cx="1056758" cy="1056745"/>
            <a:chOff x="3472482" y="1355805"/>
            <a:chExt cx="1460418" cy="1460400"/>
          </a:xfrm>
        </p:grpSpPr>
        <p:sp>
          <p:nvSpPr>
            <p:cNvPr id="428" name="Google Shape;428;p22"/>
            <p:cNvSpPr/>
            <p:nvPr/>
          </p:nvSpPr>
          <p:spPr>
            <a:xfrm>
              <a:off x="3472482" y="1355805"/>
              <a:ext cx="1460400" cy="1460400"/>
            </a:xfrm>
            <a:prstGeom prst="ellipse">
              <a:avLst/>
            </a:prstGeom>
            <a:solidFill>
              <a:srgbClr val="666666"/>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txBox="1"/>
            <p:nvPr/>
          </p:nvSpPr>
          <p:spPr>
            <a:xfrm>
              <a:off x="3472500" y="1613595"/>
              <a:ext cx="1460400" cy="9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rgbClr val="FFFFFF"/>
                  </a:solidFill>
                  <a:latin typeface="Roboto"/>
                  <a:ea typeface="Roboto"/>
                  <a:cs typeface="Roboto"/>
                  <a:sym typeface="Roboto"/>
                </a:rPr>
                <a:t>Historical Trip data</a:t>
              </a:r>
              <a:endParaRPr sz="1200" b="1" dirty="0">
                <a:solidFill>
                  <a:srgbClr val="FFFFFF"/>
                </a:solidFill>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2138</TotalTime>
  <Words>848</Words>
  <Application>Microsoft Office PowerPoint</Application>
  <PresentationFormat>On-screen Show (16:9)</PresentationFormat>
  <Paragraphs>119</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Maven Pro</vt:lpstr>
      <vt:lpstr>Arial</vt:lpstr>
      <vt:lpstr>-apple-system</vt:lpstr>
      <vt:lpstr>Roboto</vt:lpstr>
      <vt:lpstr>Nunito</vt:lpstr>
      <vt:lpstr>Times New Roman</vt:lpstr>
      <vt:lpstr>Momentum</vt:lpstr>
      <vt:lpstr>New York  Taxi Cab Commission</vt:lpstr>
      <vt:lpstr>Table of Contents</vt:lpstr>
      <vt:lpstr>Phase I. Business Understanding</vt:lpstr>
      <vt:lpstr>PowerPoint Presentation</vt:lpstr>
      <vt:lpstr>PowerPoint Presentation</vt:lpstr>
      <vt:lpstr>Phase II. Data Understanding</vt:lpstr>
      <vt:lpstr>PowerPoint Presentation</vt:lpstr>
      <vt:lpstr>Phase III. Data Preparation</vt:lpstr>
      <vt:lpstr>PowerPoint Presentation</vt:lpstr>
      <vt:lpstr>Phase IV. Modeling</vt:lpstr>
      <vt:lpstr>PowerPoint Presentation</vt:lpstr>
      <vt:lpstr>PowerPoint Presentation</vt:lpstr>
      <vt:lpstr>Phase VI. Evaluation</vt:lpstr>
      <vt:lpstr>PowerPoint Presentation</vt:lpstr>
      <vt:lpstr>Phase VI. Deployment Iteration I.</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Increase AM Yield: Final Report</dc:title>
  <dc:creator>Alfred Hull</dc:creator>
  <cp:lastModifiedBy>Alfred Hull</cp:lastModifiedBy>
  <cp:revision>2</cp:revision>
  <dcterms:modified xsi:type="dcterms:W3CDTF">2021-08-10T01:35:30Z</dcterms:modified>
</cp:coreProperties>
</file>